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71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D1E4F-7710-47A2-9280-2837DD322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6DCA1-901B-433A-AA84-6F43FF896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438C5-5A9F-4B2B-90FB-2E11FAAAC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2FD6-7CAF-453A-8ECB-0097D66C3175}" type="datetimeFigureOut">
              <a:rPr lang="nb-NO" smtClean="0"/>
              <a:t>08.06.2021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56D32-A3DD-4CB6-B597-E3B3242B6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1CB9F-5CE4-44FC-9C01-783DDB459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B571-7BAA-4F2F-9CFF-64314E0F94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172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5F6F3-A29B-4E1B-A50F-711A20970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AE4689-30FD-4D1B-92E8-FAC164992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568BE-C093-4FE5-B232-285462CCA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2FD6-7CAF-453A-8ECB-0097D66C3175}" type="datetimeFigureOut">
              <a:rPr lang="nb-NO" smtClean="0"/>
              <a:t>08.06.2021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593A6-8BBA-4CF5-A477-B14E0C0B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22E0F-C057-4CA0-8212-C33A49C62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B571-7BAA-4F2F-9CFF-64314E0F94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946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9AECD5-95C5-475E-923C-6B422711AA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AEDD5-2C61-4944-8389-3B398753A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790E9-5A72-4FA8-83F0-669631DAA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2FD6-7CAF-453A-8ECB-0097D66C3175}" type="datetimeFigureOut">
              <a:rPr lang="nb-NO" smtClean="0"/>
              <a:t>08.06.2021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16F30-E26B-40D6-9A5B-7E551EB64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550E2-B369-4873-9F37-32046E8C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B571-7BAA-4F2F-9CFF-64314E0F94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461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2963B-7EAB-4703-9633-F809C96C2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3CC03-2888-4845-8784-72F52DE8E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C9FF6-F243-42F9-AC37-A2C2AD025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2FD6-7CAF-453A-8ECB-0097D66C3175}" type="datetimeFigureOut">
              <a:rPr lang="nb-NO" smtClean="0"/>
              <a:t>08.06.2021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5AD2B-4F25-449B-8C4C-EB405EC3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3D603-9A73-4EE8-9123-90E134D5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B571-7BAA-4F2F-9CFF-64314E0F94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336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0090B-03E8-4055-A681-E615A8F6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C464A-8F54-4DBB-A45F-8E9BD2764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9A728-D610-4318-9657-3FB123402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2FD6-7CAF-453A-8ECB-0097D66C3175}" type="datetimeFigureOut">
              <a:rPr lang="nb-NO" smtClean="0"/>
              <a:t>08.06.2021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88618-9C32-4C4E-BB33-6B2DDCD5A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BF8AC-B247-4A01-A006-3A8CC3C21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B571-7BAA-4F2F-9CFF-64314E0F94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388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74479-050B-49AD-9467-FE5AF7E5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78EEF-D479-46AA-839B-EDD669411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6697D-61BA-4EE7-991E-722D684F4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CE5DD-FBE0-4722-BA80-28FD0307A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2FD6-7CAF-453A-8ECB-0097D66C3175}" type="datetimeFigureOut">
              <a:rPr lang="nb-NO" smtClean="0"/>
              <a:t>08.06.2021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7B9C1-37F2-4C65-9FBA-2205FB223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36219-5A0B-4ED5-8794-353EFF7E2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B571-7BAA-4F2F-9CFF-64314E0F94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353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4D80C-8333-4360-9329-9336BDD1B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6BD6A-BF37-4A98-8FE0-FC8085EAB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0B496-B70B-48BF-A85C-31AC9999B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B30D7-7808-48FF-944B-A59F7E42D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A1C236-E092-4C04-B1D3-5624DF5D6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83BFFE-4B16-4439-BFAC-6C659ACE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2FD6-7CAF-453A-8ECB-0097D66C3175}" type="datetimeFigureOut">
              <a:rPr lang="nb-NO" smtClean="0"/>
              <a:t>08.06.2021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F00C15-7117-4343-AD9B-1CB863BF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9847E5-10ED-42AC-9651-76E6F8538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B571-7BAA-4F2F-9CFF-64314E0F94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244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9C8E-5836-4B37-8312-E9CC15D33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F5E1F3-D337-48BD-93B3-BF8C46DE9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2FD6-7CAF-453A-8ECB-0097D66C3175}" type="datetimeFigureOut">
              <a:rPr lang="nb-NO" smtClean="0"/>
              <a:t>08.06.2021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7F675-9868-427B-AAC9-05289759C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CC233-DE07-49A8-BF81-D92C8893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B571-7BAA-4F2F-9CFF-64314E0F94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472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2A855-0D03-41C2-8C5E-E6944A4E6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2FD6-7CAF-453A-8ECB-0097D66C3175}" type="datetimeFigureOut">
              <a:rPr lang="nb-NO" smtClean="0"/>
              <a:t>08.06.2021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0AC35B-375A-40F1-B5C5-4A6107E57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ACA79-5BF2-483B-BAF1-30123A9BD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B571-7BAA-4F2F-9CFF-64314E0F94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322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4EA7B-7B55-4610-BF3D-CDB54D342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2A35B-04B9-4AA1-A2B5-8EAD46C0C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D0ED8-86EB-479F-A470-E379DFDE3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B8DAD-4DB2-4A7C-8AD4-F11FF381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2FD6-7CAF-453A-8ECB-0097D66C3175}" type="datetimeFigureOut">
              <a:rPr lang="nb-NO" smtClean="0"/>
              <a:t>08.06.2021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74EFE-953C-406F-B0AF-28E093E51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D5703-B1F7-462C-B65A-10BA3E189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B571-7BAA-4F2F-9CFF-64314E0F94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655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A1632-5ED4-42C2-92A3-CC5F600FF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2366C-36D0-44AC-AD82-31412140A6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AE7E6-27B1-4411-98A1-5828FFCF9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EEE05-FEF8-45A4-ADE8-0CBDBB81B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2FD6-7CAF-453A-8ECB-0097D66C3175}" type="datetimeFigureOut">
              <a:rPr lang="nb-NO" smtClean="0"/>
              <a:t>08.06.2021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2DD23-7B3F-4929-8D9C-D9C7417A5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4DEF2-D145-4033-A8CE-35C22C3A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B571-7BAA-4F2F-9CFF-64314E0F94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17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AFE27-EB3E-4F47-A6F8-57B59678E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01A36-1C8D-45D1-817A-EF15942F9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3B932-A875-49DF-85F5-BB804D061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72FD6-7CAF-453A-8ECB-0097D66C3175}" type="datetimeFigureOut">
              <a:rPr lang="nb-NO" smtClean="0"/>
              <a:t>08.06.2021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090D5-73F4-427B-8068-37AE64121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F7C40-0C7E-45DD-861F-670BCE8C4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6B571-7BAA-4F2F-9CFF-64314E0F94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896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cid:338EF11A-DECD-41F3-A8AE-9BFE907C085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62B3A-44CA-4CA5-9F48-424134CB9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nn-NO" sz="4800" dirty="0"/>
              <a:t>Rapport- ettersortering</a:t>
            </a:r>
            <a:endParaRPr lang="nb-NO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58519-DFB3-4683-B497-3D14D6916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nb-NO" sz="2000" dirty="0"/>
              <a:t>Melsgjerdet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83E3E3-41DE-4DF3-8354-315B70E943D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4356" y="954169"/>
            <a:ext cx="6408836" cy="4798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346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FDB52-4D2E-40AD-9838-211DA4364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63" y="190954"/>
            <a:ext cx="10515600" cy="498837"/>
          </a:xfrm>
        </p:spPr>
        <p:txBody>
          <a:bodyPr>
            <a:normAutofit fontScale="90000"/>
          </a:bodyPr>
          <a:lstStyle/>
          <a:p>
            <a:r>
              <a:rPr lang="nn-NO" dirty="0"/>
              <a:t>Bakgrunn og rammeverk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13C77-85C4-4A35-8D74-18AC98108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56" y="875214"/>
            <a:ext cx="10515600" cy="2301769"/>
          </a:xfrm>
        </p:spPr>
        <p:txBody>
          <a:bodyPr>
            <a:normAutofit fontScale="92500" lnSpcReduction="10000"/>
          </a:bodyPr>
          <a:lstStyle/>
          <a:p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EUs sitt rammedirektiv for avfall - </a:t>
            </a:r>
            <a:r>
              <a:rPr lang="nn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 og 65 % prosent førebuing til ombruk og materialgjenvinning av avfall frå hushald og liknande avfall innan 2030 og 2035</a:t>
            </a:r>
          </a:p>
          <a:p>
            <a:r>
              <a:rPr lang="nn-NO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Redusert klimautslepp frå råvareutvinning og avfallshandtering. </a:t>
            </a:r>
          </a:p>
          <a:p>
            <a:r>
              <a:rPr lang="nn-NO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Sirkulær økonomi er i tråd med FN sine berekraftsmål</a:t>
            </a:r>
          </a:p>
          <a:p>
            <a:r>
              <a:rPr lang="nn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mballasjedirektivet -</a:t>
            </a:r>
            <a:r>
              <a:rPr lang="nn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70 % av all produktemballasje skal kunne resirkulerast innan 2030, med eit midlertidig mål om 65% innan 2025</a:t>
            </a:r>
          </a:p>
          <a:p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Frå strategiplan 2021-2024: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nn-NO" sz="1300" dirty="0">
                <a:effectLst/>
                <a:ea typeface="Times New Roman" panose="02020603050405020304" pitchFamily="18" charset="0"/>
              </a:rPr>
              <a:t>Kvalitet på avfallsfraksjonane skal vere eit gjennomgåande krav  i planlegging, drift, levering og kommunikasjon.  </a:t>
            </a:r>
            <a:endParaRPr lang="nb-NO" sz="1300" dirty="0">
              <a:effectLst/>
              <a:ea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nn-NO" sz="1300" dirty="0">
                <a:effectLst/>
                <a:ea typeface="Times New Roman" panose="02020603050405020304" pitchFamily="18" charset="0"/>
              </a:rPr>
              <a:t>Klimautslepp skal vere eit gjennomgåande fokus i innkjøp, planlegging av transport og transportløysingar. Interne som eksterne.</a:t>
            </a:r>
            <a:endParaRPr lang="nb-NO" sz="1300" dirty="0">
              <a:effectLst/>
              <a:ea typeface="Times New Roman" panose="02020603050405020304" pitchFamily="18" charset="0"/>
            </a:endParaRPr>
          </a:p>
          <a:p>
            <a:endParaRPr lang="nn-N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n-NO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C80071-379A-4710-AE4B-3A04269C8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95906"/>
              </p:ext>
            </p:extLst>
          </p:nvPr>
        </p:nvGraphicFramePr>
        <p:xfrm>
          <a:off x="8783274" y="3059415"/>
          <a:ext cx="3246540" cy="2602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9771">
                  <a:extLst>
                    <a:ext uri="{9D8B030D-6E8A-4147-A177-3AD203B41FA5}">
                      <a16:colId xmlns:a16="http://schemas.microsoft.com/office/drawing/2014/main" val="2905586775"/>
                    </a:ext>
                  </a:extLst>
                </a:gridCol>
                <a:gridCol w="825562">
                  <a:extLst>
                    <a:ext uri="{9D8B030D-6E8A-4147-A177-3AD203B41FA5}">
                      <a16:colId xmlns:a16="http://schemas.microsoft.com/office/drawing/2014/main" val="4152939264"/>
                    </a:ext>
                  </a:extLst>
                </a:gridCol>
                <a:gridCol w="1001207">
                  <a:extLst>
                    <a:ext uri="{9D8B030D-6E8A-4147-A177-3AD203B41FA5}">
                      <a16:colId xmlns:a16="http://schemas.microsoft.com/office/drawing/2014/main" val="89494457"/>
                    </a:ext>
                  </a:extLst>
                </a:gridCol>
              </a:tblGrid>
              <a:tr h="294441">
                <a:tc>
                  <a:txBody>
                    <a:bodyPr/>
                    <a:lstStyle/>
                    <a:p>
                      <a:pPr algn="l">
                        <a:lnSpc>
                          <a:spcPts val="1740"/>
                        </a:lnSpc>
                        <a:spcAft>
                          <a:spcPts val="800"/>
                        </a:spcAft>
                      </a:pPr>
                      <a:r>
                        <a:rPr lang="nb-NO" sz="1200" dirty="0">
                          <a:effectLst/>
                        </a:rPr>
                        <a:t>TYPE EMBALLASJE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4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2025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4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2030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64337381"/>
                  </a:ext>
                </a:extLst>
              </a:tr>
              <a:tr h="294441">
                <a:tc>
                  <a:txBody>
                    <a:bodyPr/>
                    <a:lstStyle/>
                    <a:p>
                      <a:pPr algn="l">
                        <a:lnSpc>
                          <a:spcPts val="174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Totalt emballasjeavfall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4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65%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40"/>
                        </a:lnSpc>
                        <a:spcAft>
                          <a:spcPts val="800"/>
                        </a:spcAft>
                      </a:pPr>
                      <a:r>
                        <a:rPr lang="nb-NO" sz="1200" dirty="0">
                          <a:effectLst/>
                        </a:rPr>
                        <a:t>70 %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97868304"/>
                  </a:ext>
                </a:extLst>
              </a:tr>
              <a:tr h="294441">
                <a:tc>
                  <a:txBody>
                    <a:bodyPr/>
                    <a:lstStyle/>
                    <a:p>
                      <a:pPr algn="l">
                        <a:lnSpc>
                          <a:spcPts val="174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Plastemballasje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4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50%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4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70%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5500161"/>
                  </a:ext>
                </a:extLst>
              </a:tr>
              <a:tr h="294441">
                <a:tc>
                  <a:txBody>
                    <a:bodyPr/>
                    <a:lstStyle/>
                    <a:p>
                      <a:pPr algn="l">
                        <a:lnSpc>
                          <a:spcPts val="174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Tre-emballasje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4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25%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4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30%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53885017"/>
                  </a:ext>
                </a:extLst>
              </a:tr>
              <a:tr h="294441">
                <a:tc>
                  <a:txBody>
                    <a:bodyPr/>
                    <a:lstStyle/>
                    <a:p>
                      <a:pPr algn="l">
                        <a:lnSpc>
                          <a:spcPts val="174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Jernholdig emballasje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4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70%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4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80%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27182923"/>
                  </a:ext>
                </a:extLst>
              </a:tr>
              <a:tr h="294441">
                <a:tc>
                  <a:txBody>
                    <a:bodyPr/>
                    <a:lstStyle/>
                    <a:p>
                      <a:pPr algn="l">
                        <a:lnSpc>
                          <a:spcPts val="174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Aluminiumemballasje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4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50%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4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60%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72231387"/>
                  </a:ext>
                </a:extLst>
              </a:tr>
              <a:tr h="294441">
                <a:tc>
                  <a:txBody>
                    <a:bodyPr/>
                    <a:lstStyle/>
                    <a:p>
                      <a:pPr algn="l">
                        <a:lnSpc>
                          <a:spcPts val="174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Glassemballasje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4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70%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4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75%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6308824"/>
                  </a:ext>
                </a:extLst>
              </a:tr>
              <a:tr h="294441">
                <a:tc>
                  <a:txBody>
                    <a:bodyPr/>
                    <a:lstStyle/>
                    <a:p>
                      <a:pPr algn="l">
                        <a:lnSpc>
                          <a:spcPts val="174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Papir,kartong,bølgepapp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4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75%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40"/>
                        </a:lnSpc>
                        <a:spcAft>
                          <a:spcPts val="800"/>
                        </a:spcAft>
                      </a:pPr>
                      <a:r>
                        <a:rPr lang="nb-NO" sz="1200" dirty="0">
                          <a:effectLst/>
                        </a:rPr>
                        <a:t>85%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5731125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E6DBFC-DDBB-46F6-8384-9568DFA77499}"/>
              </a:ext>
            </a:extLst>
          </p:cNvPr>
          <p:cNvSpPr txBox="1">
            <a:spLocks/>
          </p:cNvSpPr>
          <p:nvPr/>
        </p:nvSpPr>
        <p:spPr>
          <a:xfrm>
            <a:off x="315956" y="3518106"/>
            <a:ext cx="10515600" cy="2753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1500" dirty="0">
                <a:ea typeface="Calibri" panose="020F0502020204030204" pitchFamily="34" charset="0"/>
                <a:cs typeface="Times New Roman" panose="02020603050405020304" pitchFamily="18" charset="0"/>
              </a:rPr>
              <a:t>Forflytting av målepunkt for materialgjenvinning- </a:t>
            </a:r>
            <a:r>
              <a:rPr lang="nn-NO" sz="1500" i="1" dirty="0">
                <a:ea typeface="Calibri" panose="020F0502020204030204" pitchFamily="34" charset="0"/>
                <a:cs typeface="Times New Roman" panose="02020603050405020304" pitchFamily="18" charset="0"/>
              </a:rPr>
              <a:t>Vil gi vesentleg svinn </a:t>
            </a:r>
          </a:p>
          <a:p>
            <a:r>
              <a:rPr lang="nn-NO" sz="1500" dirty="0">
                <a:ea typeface="Calibri" panose="020F0502020204030204" pitchFamily="34" charset="0"/>
                <a:cs typeface="Times New Roman" panose="02020603050405020304" pitchFamily="18" charset="0"/>
              </a:rPr>
              <a:t>Strengare krav frå råvaremottakarar til kvaliteten på avfallet vi sorterer og leverer frå oss</a:t>
            </a:r>
          </a:p>
          <a:p>
            <a:pPr lvl="1"/>
            <a:r>
              <a:rPr lang="nn-NO" sz="1500" dirty="0">
                <a:ea typeface="Calibri" panose="020F0502020204030204" pitchFamily="34" charset="0"/>
                <a:cs typeface="Times New Roman" panose="02020603050405020304" pitchFamily="18" charset="0"/>
              </a:rPr>
              <a:t>Krava til oss: </a:t>
            </a:r>
            <a:r>
              <a:rPr lang="nn-NO" sz="1500" i="1" dirty="0">
                <a:ea typeface="Calibri" panose="020F0502020204030204" pitchFamily="34" charset="0"/>
                <a:cs typeface="Times New Roman" panose="02020603050405020304" pitchFamily="18" charset="0"/>
              </a:rPr>
              <a:t>Vi er råvareleverandørar</a:t>
            </a:r>
            <a:endParaRPr lang="nn-NO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n-NO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Nedklassifisering</a:t>
            </a:r>
            <a:r>
              <a:rPr lang="nn-NO" sz="1500" dirty="0">
                <a:ea typeface="Calibri" panose="020F0502020204030204" pitchFamily="34" charset="0"/>
                <a:cs typeface="Times New Roman" panose="02020603050405020304" pitchFamily="18" charset="0"/>
              </a:rPr>
              <a:t> av reine fraksjonar til brennbart avfall- </a:t>
            </a:r>
            <a:r>
              <a:rPr lang="nn-NO" sz="1500" i="1" dirty="0">
                <a:ea typeface="Calibri" panose="020F0502020204030204" pitchFamily="34" charset="0"/>
                <a:cs typeface="Times New Roman" panose="02020603050405020304" pitchFamily="18" charset="0"/>
              </a:rPr>
              <a:t>gir store kostnadar!</a:t>
            </a:r>
          </a:p>
          <a:p>
            <a:r>
              <a:rPr lang="nb-NO" sz="1500" dirty="0" err="1"/>
              <a:t>Ettersortering</a:t>
            </a:r>
            <a:r>
              <a:rPr lang="nb-NO" sz="1500" dirty="0"/>
              <a:t> av avfall- </a:t>
            </a:r>
            <a:r>
              <a:rPr lang="nb-NO" sz="1500" i="1" dirty="0"/>
              <a:t>arbeidsmiljø og hygiene</a:t>
            </a:r>
          </a:p>
          <a:p>
            <a:r>
              <a:rPr lang="nb-NO" sz="1500" dirty="0"/>
              <a:t>Effektivisering og sparte </a:t>
            </a:r>
            <a:r>
              <a:rPr lang="nb-NO" sz="1500" dirty="0" err="1"/>
              <a:t>kostnadar</a:t>
            </a:r>
            <a:r>
              <a:rPr lang="nb-NO" sz="1500" dirty="0"/>
              <a:t>-  </a:t>
            </a:r>
            <a:r>
              <a:rPr lang="nb-NO" sz="1500" i="1" dirty="0"/>
              <a:t>ved hjelp av teknologi?</a:t>
            </a:r>
          </a:p>
          <a:p>
            <a:r>
              <a:rPr lang="nb-NO" sz="1500" dirty="0" err="1"/>
              <a:t>Kommuneavtalar</a:t>
            </a:r>
            <a:r>
              <a:rPr lang="nb-NO" sz="1500" dirty="0"/>
              <a:t> mellom </a:t>
            </a:r>
            <a:r>
              <a:rPr lang="nb-NO" sz="1500" dirty="0" err="1"/>
              <a:t>avfallselskap</a:t>
            </a:r>
            <a:r>
              <a:rPr lang="nb-NO" sz="1500" dirty="0"/>
              <a:t> og GPN </a:t>
            </a:r>
            <a:r>
              <a:rPr lang="nb-NO" sz="1500" dirty="0" err="1"/>
              <a:t>belønnar</a:t>
            </a:r>
            <a:r>
              <a:rPr lang="nb-NO" sz="1500" dirty="0"/>
              <a:t> </a:t>
            </a:r>
            <a:r>
              <a:rPr lang="nb-NO" sz="1500" dirty="0" err="1"/>
              <a:t>reinast</a:t>
            </a:r>
            <a:r>
              <a:rPr lang="nb-NO" sz="1500" dirty="0"/>
              <a:t> </a:t>
            </a:r>
            <a:r>
              <a:rPr lang="nb-NO" sz="1500" dirty="0" err="1"/>
              <a:t>mogleg</a:t>
            </a:r>
            <a:r>
              <a:rPr lang="nb-NO" sz="1500" dirty="0"/>
              <a:t> </a:t>
            </a:r>
            <a:r>
              <a:rPr lang="nb-NO" sz="1500" dirty="0" err="1"/>
              <a:t>fraksjonar</a:t>
            </a:r>
            <a:r>
              <a:rPr lang="nb-NO" sz="1500" dirty="0"/>
              <a:t>- </a:t>
            </a:r>
            <a:r>
              <a:rPr lang="nb-NO" sz="1500" i="1" dirty="0" err="1"/>
              <a:t>høgare</a:t>
            </a:r>
            <a:r>
              <a:rPr lang="nb-NO" sz="1500" i="1" dirty="0"/>
              <a:t> </a:t>
            </a:r>
            <a:r>
              <a:rPr lang="nb-NO" sz="1500" i="1" dirty="0" err="1"/>
              <a:t>godtgjersle</a:t>
            </a:r>
            <a:endParaRPr lang="nb-NO" sz="1500" i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D5BE97-9328-4183-9E46-C84300E37651}"/>
              </a:ext>
            </a:extLst>
          </p:cNvPr>
          <p:cNvSpPr/>
          <p:nvPr/>
        </p:nvSpPr>
        <p:spPr>
          <a:xfrm>
            <a:off x="10089295" y="3294552"/>
            <a:ext cx="491106" cy="4471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0630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34709-44F9-48C2-A313-EF332F71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n-NO" sz="280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Sortering av papir, papp og kartong –Situasjonen i dag</a:t>
            </a:r>
            <a:br>
              <a:rPr lang="nb-NO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C71A7-0F4A-4F95-B666-1D0F9D184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nn-NO" sz="1600" dirty="0"/>
              <a:t>I dag store kostnadar knytt til ettersortering på anlegget og </a:t>
            </a:r>
            <a:r>
              <a:rPr lang="nn-NO" sz="1600" dirty="0" err="1"/>
              <a:t>nedklassifisering</a:t>
            </a:r>
            <a:r>
              <a:rPr lang="nn-NO" sz="1600" dirty="0"/>
              <a:t> av papiret hjå sorteringsanlegg til Norsk Gjenvinning (NG)</a:t>
            </a:r>
          </a:p>
          <a:p>
            <a:pPr lvl="1"/>
            <a:r>
              <a:rPr lang="nn-NO" sz="1600" dirty="0"/>
              <a:t>For mykje laus plast i papiret, papir pakka inn i plast, noko restavfall og i det. </a:t>
            </a:r>
          </a:p>
          <a:p>
            <a:pPr lvl="1"/>
            <a:endParaRPr lang="nn-NO" sz="1600" dirty="0"/>
          </a:p>
          <a:p>
            <a:r>
              <a:rPr lang="nn-NO" sz="1600" dirty="0"/>
              <a:t>For VØR utgjer ettersorteringsarbeid på anlegget over 430 000 kr i året </a:t>
            </a:r>
          </a:p>
          <a:p>
            <a:r>
              <a:rPr lang="nn-NO" sz="1600" dirty="0"/>
              <a:t>Med dagens situasjon der vi får </a:t>
            </a:r>
            <a:r>
              <a:rPr lang="nn-NO" sz="1600" dirty="0" err="1"/>
              <a:t>nedklassifisering</a:t>
            </a:r>
            <a:r>
              <a:rPr lang="nn-NO" sz="1600" dirty="0"/>
              <a:t> og ettersorteringsgebyr frå NG vil det koste oss 343 000 kr i året å levere papir dersom det held fram.</a:t>
            </a:r>
          </a:p>
          <a:p>
            <a:r>
              <a:rPr lang="nn-NO" sz="1600" u="sng" dirty="0"/>
              <a:t>Estimerte årlege kostnadar er 773 000 kr totalt.</a:t>
            </a:r>
          </a:p>
          <a:p>
            <a:r>
              <a:rPr lang="nn-NO" sz="1600" dirty="0"/>
              <a:t>Til samanlikning får andre selskap opptil 1000-1100 kr tonnet i godgjersle for papiravfallet levert på gjenvinningsanlegg. Her må ein trekke frå frakt.</a:t>
            </a:r>
          </a:p>
          <a:p>
            <a:r>
              <a:rPr lang="nn-NO" sz="1600" dirty="0"/>
              <a:t>SSR og ÅRIM. Eine har fått kvalitetsavvik nyleg, den andre ikkje. Same innsamlingssystem, men den eine har sorteringsband på Bingsa.</a:t>
            </a:r>
          </a:p>
          <a:p>
            <a:endParaRPr lang="nb-NO" sz="1600" dirty="0"/>
          </a:p>
        </p:txBody>
      </p:sp>
      <p:pic>
        <p:nvPicPr>
          <p:cNvPr id="5" name="Picture 4" descr="A picture containing text, indoor, messy, cluttered&#10;&#10;Description automatically generated">
            <a:extLst>
              <a:ext uri="{FF2B5EF4-FFF2-40B4-BE49-F238E27FC236}">
                <a16:creationId xmlns:a16="http://schemas.microsoft.com/office/drawing/2014/main" id="{E4F52FA7-EE42-4E45-8B43-4B26C64CE2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7" b="4937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664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36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4D1E1-D390-4735-9E25-FD9F19EEC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Trenden er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3D1CF-4F5D-424B-BBA6-84AB37B47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731"/>
            <a:ext cx="10515600" cy="4351338"/>
          </a:xfrm>
        </p:spPr>
        <p:txBody>
          <a:bodyPr>
            <a:normAutofit/>
          </a:bodyPr>
          <a:lstStyle/>
          <a:p>
            <a:r>
              <a:rPr lang="nn-NO" sz="2000" dirty="0" err="1"/>
              <a:t>Outsourcing</a:t>
            </a:r>
            <a:r>
              <a:rPr lang="nn-NO" sz="2000" dirty="0"/>
              <a:t> av sorteringsjobben av blanda papirfraksjon til større sorteringsanlegg (Norsk Gjenvinning og Retura TRV)</a:t>
            </a:r>
          </a:p>
          <a:p>
            <a:r>
              <a:rPr lang="nn-NO" sz="2000" dirty="0"/>
              <a:t>Innføring av eigne plastinnsamlingsruter </a:t>
            </a:r>
          </a:p>
          <a:p>
            <a:r>
              <a:rPr lang="nn-NO" sz="2000" dirty="0"/>
              <a:t>Plast blir pressa i </a:t>
            </a:r>
            <a:r>
              <a:rPr lang="nn-NO" sz="2000" dirty="0" err="1"/>
              <a:t>baller</a:t>
            </a:r>
            <a:r>
              <a:rPr lang="nn-NO" sz="2000" dirty="0"/>
              <a:t> på gjenvinningsanlegg. Gir færre kostnadar knytt til transport </a:t>
            </a:r>
            <a:r>
              <a:rPr lang="nn-NO" sz="2000" dirty="0" err="1"/>
              <a:t>pga</a:t>
            </a:r>
            <a:r>
              <a:rPr lang="nn-NO" sz="2000" dirty="0"/>
              <a:t> meir tonn per vogntog/redusert klimabelastning. </a:t>
            </a:r>
          </a:p>
          <a:p>
            <a:r>
              <a:rPr lang="nn-NO" sz="2000" dirty="0" err="1"/>
              <a:t>Kun</a:t>
            </a:r>
            <a:r>
              <a:rPr lang="nn-NO" sz="2000" dirty="0"/>
              <a:t> eit selskap i rapporten har sorteringskabin og gjer jobben sjølv: GLØR (Lillehammer)</a:t>
            </a:r>
          </a:p>
          <a:p>
            <a:pPr lvl="1"/>
            <a:r>
              <a:rPr lang="nn-NO" sz="2000" dirty="0" err="1"/>
              <a:t>Alles</a:t>
            </a:r>
            <a:r>
              <a:rPr lang="nn-NO" sz="2000" dirty="0"/>
              <a:t> Miljø </a:t>
            </a:r>
            <a:r>
              <a:rPr lang="nn-NO" sz="2000" dirty="0">
                <a:sym typeface="Wingdings" panose="05000000000000000000" pitchFamily="2" charset="2"/>
              </a:rPr>
              <a:t> Lite bestillingar av dette. </a:t>
            </a:r>
          </a:p>
          <a:p>
            <a:pPr lvl="1"/>
            <a:r>
              <a:rPr lang="nn-NO" sz="2000" dirty="0">
                <a:sym typeface="Wingdings" panose="05000000000000000000" pitchFamily="2" charset="2"/>
              </a:rPr>
              <a:t>Trenden er reinast mogleg fraksjonar frå kommunar til større selskap for ettersortering. Optimalisering av transport og lagring av avfall hjå dei mindre selskapa.</a:t>
            </a:r>
          </a:p>
          <a:p>
            <a:pPr lvl="1"/>
            <a:r>
              <a:rPr lang="nn-NO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nn-NO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orteringskabin blir ikkje vurdert som eit alternativ for VØR og </a:t>
            </a:r>
            <a:r>
              <a:rPr lang="nn-NO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Melsgjerdet</a:t>
            </a:r>
            <a:r>
              <a:rPr lang="nn-NO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denne rapporten. Dersom naboselskapet SSR si vurdering blir å starte opp sitt att, vil det heller vere eit gunstig alternativ å sende papir/papp/kartong dit for ettersortering</a:t>
            </a:r>
            <a:r>
              <a:rPr lang="nn-NO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nb-NO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7475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880C2-D5A6-4BE1-BD96-647D23431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nn-NO" sz="4000"/>
              <a:t>Sortering av emballasje av glas og metall</a:t>
            </a:r>
            <a:endParaRPr lang="nb-NO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9EC3E-E759-41BF-BF88-5A02AFFC5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344"/>
            <a:ext cx="4152774" cy="4303464"/>
          </a:xfrm>
        </p:spPr>
        <p:txBody>
          <a:bodyPr>
            <a:normAutofit/>
          </a:bodyPr>
          <a:lstStyle/>
          <a:p>
            <a:r>
              <a:rPr lang="nn-NO" sz="1800" dirty="0"/>
              <a:t>VØR vart nyleg kåra til beste leverandør på tampen av 2021.</a:t>
            </a:r>
          </a:p>
          <a:p>
            <a:r>
              <a:rPr lang="nn-NO" sz="1800" dirty="0"/>
              <a:t>Eit direkte resultat av auka kvalitetsfokus og meir ressursar på ettersortering.</a:t>
            </a:r>
          </a:p>
          <a:p>
            <a:r>
              <a:rPr lang="nn-NO" sz="1800" dirty="0"/>
              <a:t>Ettersorteringskostnadar er estimert til å vere om lag 33 000 kr i året (basert på eit lass per månad).</a:t>
            </a:r>
          </a:p>
          <a:p>
            <a:r>
              <a:rPr lang="nn-NO" sz="1800" dirty="0"/>
              <a:t>Inntekt frå sal gir oss 80 888 kr etter transportkostnadar (143 475 kr) er trekt frå. </a:t>
            </a:r>
          </a:p>
          <a:p>
            <a:r>
              <a:rPr lang="nn-NO" sz="1800" dirty="0"/>
              <a:t>Spørsmålet er om det vil lønne seg å erstatte dagens manuelle sortering med </a:t>
            </a:r>
            <a:r>
              <a:rPr lang="nn-NO" sz="1800" dirty="0" err="1"/>
              <a:t>sorteringsløysar</a:t>
            </a:r>
            <a:r>
              <a:rPr lang="nn-NO" sz="1800" dirty="0"/>
              <a:t> på </a:t>
            </a:r>
            <a:r>
              <a:rPr lang="nn-NO" sz="1800" dirty="0" err="1"/>
              <a:t>Melsgjerdet</a:t>
            </a:r>
            <a:r>
              <a:rPr lang="nn-NO" sz="1800" dirty="0"/>
              <a:t>?</a:t>
            </a:r>
            <a:endParaRPr lang="nb-NO" sz="1800" dirty="0"/>
          </a:p>
        </p:txBody>
      </p:sp>
      <p:pic>
        <p:nvPicPr>
          <p:cNvPr id="5" name="Picture 4" descr="A picture containing truck, outdoor, ground, sky&#10;&#10;Description automatically generated">
            <a:extLst>
              <a:ext uri="{FF2B5EF4-FFF2-40B4-BE49-F238E27FC236}">
                <a16:creationId xmlns:a16="http://schemas.microsoft.com/office/drawing/2014/main" id="{26C1ACFD-E7FE-4958-8F5C-4067756DCE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1" b="-2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52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18419-606F-4882-B5D5-C794522FC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08" y="604258"/>
            <a:ext cx="6002110" cy="5740557"/>
          </a:xfrm>
        </p:spPr>
        <p:txBody>
          <a:bodyPr>
            <a:normAutofit/>
          </a:bodyPr>
          <a:lstStyle/>
          <a:p>
            <a:r>
              <a:rPr lang="nn-NO" sz="2000" dirty="0"/>
              <a:t>Mykje av feilsorteringa kan korrigerast med informasjon og stikkprøver ute hjå abonnent. </a:t>
            </a:r>
          </a:p>
          <a:p>
            <a:pPr marL="457200" lvl="1" indent="0">
              <a:buNone/>
            </a:pPr>
            <a:r>
              <a:rPr lang="nn-NO" sz="1600" dirty="0">
                <a:sym typeface="Wingdings" panose="05000000000000000000" pitchFamily="2" charset="2"/>
              </a:rPr>
              <a:t> </a:t>
            </a:r>
            <a:r>
              <a:rPr lang="nn-NO" sz="1600" dirty="0"/>
              <a:t>Feilsortert avfall blir satt igjen. Beskjed til abonnent</a:t>
            </a:r>
          </a:p>
          <a:p>
            <a:r>
              <a:rPr lang="nn-NO" sz="2000" dirty="0"/>
              <a:t>Noko vil alltids kome inn på anlegget.</a:t>
            </a:r>
          </a:p>
          <a:p>
            <a:r>
              <a:rPr lang="nn-NO" sz="2000" dirty="0"/>
              <a:t>Til meir handtering av emballasjen til større er sjansen for auka </a:t>
            </a:r>
            <a:r>
              <a:rPr lang="nn-NO" sz="2000" dirty="0" err="1"/>
              <a:t>nedknusing</a:t>
            </a:r>
            <a:r>
              <a:rPr lang="nn-NO" sz="2000" dirty="0"/>
              <a:t> og dermed kvalitetsavvik.</a:t>
            </a:r>
          </a:p>
          <a:p>
            <a:r>
              <a:rPr lang="nn-NO" sz="2000" dirty="0"/>
              <a:t>GLØR har gjort ei vurdering på dette; investering av band og magnet kunne ikkje forsvarast når dette vart satt opp mot kvalitetsavvik og kostnadar knytt til lønn. Vil heller ta trekka over gebyret.</a:t>
            </a:r>
          </a:p>
          <a:p>
            <a:r>
              <a:rPr lang="nn-NO" sz="2000" dirty="0"/>
              <a:t>Kan bli aktuelt å sjå på ei betre løysing med eit transportband i arbeidshøgd på seinare tid. Men dette er ikkje kritisk som papir og papp. </a:t>
            </a:r>
          </a:p>
          <a:p>
            <a:r>
              <a:rPr lang="nn-NO" sz="2000" dirty="0"/>
              <a:t>Blir derfor ikkje prioritert vidare i rapporten.</a:t>
            </a:r>
            <a:endParaRPr lang="nb-NO" sz="2000" dirty="0"/>
          </a:p>
        </p:txBody>
      </p:sp>
      <p:pic>
        <p:nvPicPr>
          <p:cNvPr id="5" name="Picture 4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id="{A2A9FA6A-A28D-4BE4-8963-5CB6E07118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" r="-1" b="20798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74662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FA7F0-05CD-44BB-B425-AB289231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Ettersortering på </a:t>
            </a:r>
            <a:r>
              <a:rPr lang="nn-NO" dirty="0" err="1"/>
              <a:t>Melsgjerdet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7F585-3E2F-46E7-BC19-645670BFA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Dialog med </a:t>
            </a:r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avfallselskap i Noreg er nytta for å kartlegge erfaringar dei har hatt med leverandørar og utstyr og kva utstyr dei har hatt frå før. </a:t>
            </a:r>
          </a:p>
          <a:p>
            <a:r>
              <a:rPr lang="nn-NO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Fokus på dei mest vanlege løysingane som vil vere aktuelle for eit selskap av vår storleik .</a:t>
            </a:r>
          </a:p>
          <a:p>
            <a:r>
              <a:rPr lang="nn-NO" sz="1800" dirty="0">
                <a:solidFill>
                  <a:srgbClr val="000000"/>
                </a:solidFill>
                <a:latin typeface="Calibri" panose="020F0502020204030204" pitchFamily="34" charset="0"/>
              </a:rPr>
              <a:t>Utgangspunktet blir løysingar for papir/papp/kartong/plast i tillegg til liknande emballasje frå næring. </a:t>
            </a:r>
          </a:p>
          <a:p>
            <a:endParaRPr lang="nb-NO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D31A13E-A171-466C-BEBF-5F9B7A4ED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202530"/>
              </p:ext>
            </p:extLst>
          </p:nvPr>
        </p:nvGraphicFramePr>
        <p:xfrm>
          <a:off x="1780162" y="3239312"/>
          <a:ext cx="7538936" cy="2711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8613">
                  <a:extLst>
                    <a:ext uri="{9D8B030D-6E8A-4147-A177-3AD203B41FA5}">
                      <a16:colId xmlns:a16="http://schemas.microsoft.com/office/drawing/2014/main" val="2349024851"/>
                    </a:ext>
                  </a:extLst>
                </a:gridCol>
                <a:gridCol w="1808669">
                  <a:extLst>
                    <a:ext uri="{9D8B030D-6E8A-4147-A177-3AD203B41FA5}">
                      <a16:colId xmlns:a16="http://schemas.microsoft.com/office/drawing/2014/main" val="375705207"/>
                    </a:ext>
                  </a:extLst>
                </a:gridCol>
                <a:gridCol w="1301565">
                  <a:extLst>
                    <a:ext uri="{9D8B030D-6E8A-4147-A177-3AD203B41FA5}">
                      <a16:colId xmlns:a16="http://schemas.microsoft.com/office/drawing/2014/main" val="822754350"/>
                    </a:ext>
                  </a:extLst>
                </a:gridCol>
                <a:gridCol w="1910089">
                  <a:extLst>
                    <a:ext uri="{9D8B030D-6E8A-4147-A177-3AD203B41FA5}">
                      <a16:colId xmlns:a16="http://schemas.microsoft.com/office/drawing/2014/main" val="1023714554"/>
                    </a:ext>
                  </a:extLst>
                </a:gridCol>
              </a:tblGrid>
              <a:tr h="2436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Hushald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6651026"/>
                  </a:ext>
                </a:extLst>
              </a:tr>
              <a:tr h="232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Papp (miljøstasjon)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115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tonn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52906322"/>
                  </a:ext>
                </a:extLst>
              </a:tr>
              <a:tr h="232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Husholdningsplast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219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tonn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25052048"/>
                  </a:ext>
                </a:extLst>
              </a:tr>
              <a:tr h="232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Papir/papp/kartong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784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tonn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50957416"/>
                  </a:ext>
                </a:extLst>
              </a:tr>
              <a:tr h="232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Totalt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 dirty="0">
                          <a:effectLst/>
                        </a:rPr>
                        <a:t>1118</a:t>
                      </a:r>
                      <a:endParaRPr lang="nb-N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 dirty="0">
                          <a:effectLst/>
                        </a:rPr>
                        <a:t> </a:t>
                      </a:r>
                      <a:endParaRPr lang="nb-N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tonn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68418496"/>
                  </a:ext>
                </a:extLst>
              </a:tr>
              <a:tr h="243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70795819"/>
                  </a:ext>
                </a:extLst>
              </a:tr>
              <a:tr h="243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effectLst/>
                        </a:rPr>
                        <a:t>Næring</a:t>
                      </a:r>
                      <a:endParaRPr lang="nb-N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endParaRPr lang="nb-NO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tonn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40457652"/>
                  </a:ext>
                </a:extLst>
              </a:tr>
              <a:tr h="232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Landbruksfolie/PP/folie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216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tonn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4226404"/>
                  </a:ext>
                </a:extLst>
              </a:tr>
              <a:tr h="232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Papp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485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tonn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11429704"/>
                  </a:ext>
                </a:extLst>
              </a:tr>
              <a:tr h="232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Papir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88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tonn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66389393"/>
                  </a:ext>
                </a:extLst>
              </a:tr>
              <a:tr h="232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Totalt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 dirty="0">
                          <a:effectLst/>
                        </a:rPr>
                        <a:t>789</a:t>
                      </a:r>
                      <a:endParaRPr lang="nb-N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 dirty="0">
                          <a:effectLst/>
                        </a:rPr>
                        <a:t> </a:t>
                      </a:r>
                      <a:endParaRPr lang="nb-N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tonn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46378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449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D5D2E51-A652-4FCB-ADE3-8974F2723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08E18253-076D-4D89-968E-FCD8887E2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F6EBCC24-DE3B-4BAD-9624-83E1C2D66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9BDBEE-2C91-4554-8725-EFB21BEA8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859536"/>
            <a:ext cx="4837176" cy="1243584"/>
          </a:xfrm>
        </p:spPr>
        <p:txBody>
          <a:bodyPr>
            <a:normAutofit/>
          </a:bodyPr>
          <a:lstStyle/>
          <a:p>
            <a:r>
              <a:rPr lang="nn-NO" sz="3400"/>
              <a:t>Transportband/presse</a:t>
            </a:r>
            <a:endParaRPr lang="nb-NO" sz="34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C07AF1D-AB44-447B-BC2F-DBECCC06C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CD70E2-BD62-41E4-975D-E58B07928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6B42A-A627-45A1-A2C0-A2DE2E170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00" y="2331720"/>
            <a:ext cx="4837176" cy="3666744"/>
          </a:xfrm>
        </p:spPr>
        <p:txBody>
          <a:bodyPr>
            <a:normAutofit lnSpcReduction="10000"/>
          </a:bodyPr>
          <a:lstStyle/>
          <a:p>
            <a:r>
              <a:rPr lang="nn-NO" sz="1300" dirty="0">
                <a:effectLst/>
                <a:ea typeface="Calibri" panose="020F0502020204030204" pitchFamily="34" charset="0"/>
              </a:rPr>
              <a:t>Det er vanleg med eit transportband som ein matar pressa med. Slike band kan ein velje om ein vil ha nedfelt i betong. Dette bandet transporterer då avfallet til </a:t>
            </a:r>
            <a:r>
              <a:rPr lang="nn-NO" sz="1300" dirty="0">
                <a:ea typeface="Calibri" panose="020F0502020204030204" pitchFamily="34" charset="0"/>
              </a:rPr>
              <a:t>sorterings</a:t>
            </a:r>
            <a:r>
              <a:rPr lang="nn-NO" sz="1300" dirty="0">
                <a:effectLst/>
                <a:ea typeface="Calibri" panose="020F0502020204030204" pitchFamily="34" charset="0"/>
              </a:rPr>
              <a:t>band i arbeidshøgde. Dette gir moglegheit for at tilsette kan sortere avfall manuelt på bandet, då ein også kan bestemme hastigheit. </a:t>
            </a:r>
            <a:r>
              <a:rPr lang="nn-NO" sz="1300" dirty="0">
                <a:ea typeface="Calibri" panose="020F0502020204030204" pitchFamily="34" charset="0"/>
              </a:rPr>
              <a:t>Mest vanleg er frå 10-14 meter transportband.</a:t>
            </a:r>
          </a:p>
          <a:p>
            <a:r>
              <a:rPr lang="nb-NO" sz="1300" dirty="0">
                <a:effectLst/>
                <a:ea typeface="Calibri" panose="020F0502020204030204" pitchFamily="34" charset="0"/>
              </a:rPr>
              <a:t>Priseksempel på transportband </a:t>
            </a:r>
            <a:r>
              <a:rPr lang="nb-NO" sz="1300" dirty="0" err="1">
                <a:effectLst/>
                <a:ea typeface="Calibri" panose="020F0502020204030204" pitchFamily="34" charset="0"/>
              </a:rPr>
              <a:t>frå</a:t>
            </a:r>
            <a:r>
              <a:rPr lang="nb-NO" sz="1300" dirty="0">
                <a:effectLst/>
                <a:ea typeface="Calibri" panose="020F0502020204030204" pitchFamily="34" charset="0"/>
              </a:rPr>
              <a:t> Alles Miljø- 10 meter sorteringsband i arbeidshøgde eller nedfelt i betong </a:t>
            </a:r>
            <a:r>
              <a:rPr lang="nb-NO" sz="1300" dirty="0" err="1">
                <a:effectLst/>
                <a:ea typeface="Calibri" panose="020F0502020204030204" pitchFamily="34" charset="0"/>
              </a:rPr>
              <a:t>frå</a:t>
            </a:r>
            <a:r>
              <a:rPr lang="nb-NO" sz="1300" dirty="0">
                <a:effectLst/>
                <a:ea typeface="Calibri" panose="020F0502020204030204" pitchFamily="34" charset="0"/>
              </a:rPr>
              <a:t> kr 773 000,- eks frakt og montering.</a:t>
            </a:r>
          </a:p>
          <a:p>
            <a:r>
              <a:rPr lang="nb-NO" sz="1300" dirty="0"/>
              <a:t>I tillegg kjem </a:t>
            </a:r>
            <a:r>
              <a:rPr lang="nb-NO" sz="1300" dirty="0" err="1"/>
              <a:t>kostnadar</a:t>
            </a:r>
            <a:r>
              <a:rPr lang="nb-NO" sz="1300" dirty="0"/>
              <a:t> knytt til personalsikring dersom personale skal </a:t>
            </a:r>
            <a:r>
              <a:rPr lang="nb-NO" sz="1300" dirty="0" err="1"/>
              <a:t>vere</a:t>
            </a:r>
            <a:r>
              <a:rPr lang="nb-NO" sz="1300" dirty="0"/>
              <a:t> i nærleiken av band: </a:t>
            </a:r>
            <a:r>
              <a:rPr lang="nb-NO" sz="1300" dirty="0">
                <a:effectLst/>
                <a:ea typeface="Calibri" panose="020F0502020204030204" pitchFamily="34" charset="0"/>
              </a:rPr>
              <a:t>Pris fra 190 000,- eks frakt og montering.</a:t>
            </a:r>
          </a:p>
          <a:p>
            <a:r>
              <a:rPr lang="nb-NO" sz="1300" dirty="0">
                <a:effectLst/>
                <a:ea typeface="Calibri" panose="020F0502020204030204" pitchFamily="34" charset="0"/>
              </a:rPr>
              <a:t>Transportband fører så avfallet direkte opp i ei presse som presser avfallet til </a:t>
            </a:r>
            <a:r>
              <a:rPr lang="nb-NO" sz="1300" dirty="0" err="1">
                <a:effectLst/>
                <a:ea typeface="Calibri" panose="020F0502020204030204" pitchFamily="34" charset="0"/>
              </a:rPr>
              <a:t>ein</a:t>
            </a:r>
            <a:r>
              <a:rPr lang="nb-NO" sz="1300" dirty="0">
                <a:effectLst/>
                <a:ea typeface="Calibri" panose="020F0502020204030204" pitchFamily="34" charset="0"/>
              </a:rPr>
              <a:t> ball.</a:t>
            </a:r>
          </a:p>
          <a:p>
            <a:r>
              <a:rPr lang="nn-NO" sz="1300" dirty="0"/>
              <a:t>Pressa kan nyttast til fleire fraksjonar (landbruksplast, folie, garn og nøter, isolasjon </a:t>
            </a:r>
            <a:r>
              <a:rPr lang="nn-NO" sz="1300" dirty="0" err="1"/>
              <a:t>osv</a:t>
            </a:r>
            <a:r>
              <a:rPr lang="nn-NO" sz="1300" dirty="0"/>
              <a:t>)</a:t>
            </a:r>
          </a:p>
          <a:p>
            <a:r>
              <a:rPr lang="nb-NO" sz="1300" dirty="0">
                <a:effectLst/>
                <a:ea typeface="Calibri" panose="020F0502020204030204" pitchFamily="34" charset="0"/>
              </a:rPr>
              <a:t>Presse med automatisk binding ligg i pris </a:t>
            </a:r>
            <a:r>
              <a:rPr lang="nb-NO" sz="1300" dirty="0" err="1">
                <a:effectLst/>
                <a:ea typeface="Calibri" panose="020F0502020204030204" pitchFamily="34" charset="0"/>
              </a:rPr>
              <a:t>frå</a:t>
            </a:r>
            <a:r>
              <a:rPr lang="nb-NO" sz="1300" dirty="0">
                <a:effectLst/>
                <a:ea typeface="Calibri" panose="020F0502020204030204" pitchFamily="34" charset="0"/>
              </a:rPr>
              <a:t> 2,5-3,000 000 (</a:t>
            </a:r>
            <a:r>
              <a:rPr lang="nb-NO" sz="1300" dirty="0" err="1">
                <a:effectLst/>
                <a:ea typeface="Calibri" panose="020F0502020204030204" pitchFamily="34" charset="0"/>
              </a:rPr>
              <a:t>eks.mva</a:t>
            </a:r>
            <a:r>
              <a:rPr lang="nb-NO" sz="1300" dirty="0">
                <a:ea typeface="Calibri" panose="020F0502020204030204" pitchFamily="34" charset="0"/>
              </a:rPr>
              <a:t>)</a:t>
            </a:r>
            <a:endParaRPr lang="nb-NO" sz="1300" dirty="0">
              <a:effectLst/>
              <a:ea typeface="Calibri" panose="020F0502020204030204" pitchFamily="34" charset="0"/>
            </a:endParaRPr>
          </a:p>
          <a:p>
            <a:endParaRPr lang="nb-NO" sz="13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nb-NO" sz="13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Bilde 2">
            <a:extLst>
              <a:ext uri="{FF2B5EF4-FFF2-40B4-BE49-F238E27FC236}">
                <a16:creationId xmlns:a16="http://schemas.microsoft.com/office/drawing/2014/main" id="{7F88648E-668A-41E2-981C-CBD91124040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0512" y="583207"/>
            <a:ext cx="1415216" cy="2112264"/>
          </a:xfrm>
          <a:prstGeom prst="rect">
            <a:avLst/>
          </a:prstGeom>
          <a:noFill/>
        </p:spPr>
      </p:pic>
      <p:pic>
        <p:nvPicPr>
          <p:cNvPr id="7" name="Bilde 4">
            <a:extLst>
              <a:ext uri="{FF2B5EF4-FFF2-40B4-BE49-F238E27FC236}">
                <a16:creationId xmlns:a16="http://schemas.microsoft.com/office/drawing/2014/main" id="{23A7651F-5023-4A3E-9D12-09CE2A31AD26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8744" y="699793"/>
            <a:ext cx="2505456" cy="187909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0E8204-9277-4450-A3C1-15008B213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7107" y="2897934"/>
            <a:ext cx="4385376" cy="32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56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9A68E6-0C7A-41DF-B3AA-7BFD599859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614194"/>
              </p:ext>
            </p:extLst>
          </p:nvPr>
        </p:nvGraphicFramePr>
        <p:xfrm>
          <a:off x="643565" y="189439"/>
          <a:ext cx="5754370" cy="16561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7185">
                  <a:extLst>
                    <a:ext uri="{9D8B030D-6E8A-4147-A177-3AD203B41FA5}">
                      <a16:colId xmlns:a16="http://schemas.microsoft.com/office/drawing/2014/main" val="2137930262"/>
                    </a:ext>
                  </a:extLst>
                </a:gridCol>
                <a:gridCol w="2877185">
                  <a:extLst>
                    <a:ext uri="{9D8B030D-6E8A-4147-A177-3AD203B41FA5}">
                      <a16:colId xmlns:a16="http://schemas.microsoft.com/office/drawing/2014/main" val="3069593947"/>
                    </a:ext>
                  </a:extLst>
                </a:gridCol>
              </a:tblGrid>
              <a:tr h="259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>
                          <a:effectLst/>
                        </a:rPr>
                        <a:t>Investering 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>
                          <a:effectLst/>
                        </a:rPr>
                        <a:t>5,500 000 kr totalt (eks.mva)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5189209"/>
                  </a:ext>
                </a:extLst>
              </a:tr>
              <a:tr h="2274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Transportband (*2)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 1, 600 000,-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0917295"/>
                  </a:ext>
                </a:extLst>
              </a:tr>
              <a:tr h="4654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Presse med automatisk binding og mateband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3,000 000,-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1265531"/>
                  </a:ext>
                </a:extLst>
              </a:tr>
              <a:tr h="7033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Frakt, montering, etablering av gruve, elektrisk installasjon, opplæring, </a:t>
                      </a:r>
                      <a:r>
                        <a:rPr lang="nb-NO" sz="1400" dirty="0" err="1">
                          <a:effectLst/>
                        </a:rPr>
                        <a:t>frekvensomformar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900 000,-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515444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86417BB-2DBA-4B4A-B00B-8F152742E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326875"/>
              </p:ext>
            </p:extLst>
          </p:nvPr>
        </p:nvGraphicFramePr>
        <p:xfrm>
          <a:off x="643566" y="2116059"/>
          <a:ext cx="5754370" cy="1122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7185">
                  <a:extLst>
                    <a:ext uri="{9D8B030D-6E8A-4147-A177-3AD203B41FA5}">
                      <a16:colId xmlns:a16="http://schemas.microsoft.com/office/drawing/2014/main" val="1122049361"/>
                    </a:ext>
                  </a:extLst>
                </a:gridCol>
                <a:gridCol w="2877185">
                  <a:extLst>
                    <a:ext uri="{9D8B030D-6E8A-4147-A177-3AD203B41FA5}">
                      <a16:colId xmlns:a16="http://schemas.microsoft.com/office/drawing/2014/main" val="30269702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 err="1">
                          <a:effectLst/>
                        </a:rPr>
                        <a:t>Årleg</a:t>
                      </a:r>
                      <a:r>
                        <a:rPr lang="nb-NO" sz="1600" dirty="0">
                          <a:effectLst/>
                        </a:rPr>
                        <a:t> kapital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>
                          <a:effectLst/>
                        </a:rPr>
                        <a:t>Årleg drift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4812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687 500,- avskriving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100 000,- straumforbruk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0047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121 000,- rente 1.år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50 000,- strengforbruk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7418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200 000,- serviceavtale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4636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Indifferent, personale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449798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45A881E-B46C-4F2D-AEF6-2CA3A4A99F32}"/>
              </a:ext>
            </a:extLst>
          </p:cNvPr>
          <p:cNvSpPr txBox="1"/>
          <p:nvPr/>
        </p:nvSpPr>
        <p:spPr>
          <a:xfrm>
            <a:off x="643565" y="1792893"/>
            <a:ext cx="53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Investering skal ein avskrive over 8 år: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37B22-6E24-4BED-B301-27990A916726}"/>
              </a:ext>
            </a:extLst>
          </p:cNvPr>
          <p:cNvSpPr txBox="1"/>
          <p:nvPr/>
        </p:nvSpPr>
        <p:spPr>
          <a:xfrm>
            <a:off x="643566" y="3238104"/>
            <a:ext cx="5754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Årleg avbetaling utgjer  1,608 000,-. Trekk vi frå lønnskostnadar som er indifferent får vi årleg kostnadar på </a:t>
            </a:r>
            <a:r>
              <a:rPr lang="nn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 158 000,-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1BECB39-9258-4844-96DC-325B659CA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260239"/>
              </p:ext>
            </p:extLst>
          </p:nvPr>
        </p:nvGraphicFramePr>
        <p:xfrm>
          <a:off x="643566" y="4222097"/>
          <a:ext cx="5754370" cy="2508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7185">
                  <a:extLst>
                    <a:ext uri="{9D8B030D-6E8A-4147-A177-3AD203B41FA5}">
                      <a16:colId xmlns:a16="http://schemas.microsoft.com/office/drawing/2014/main" val="163059242"/>
                    </a:ext>
                  </a:extLst>
                </a:gridCol>
                <a:gridCol w="2877185">
                  <a:extLst>
                    <a:ext uri="{9D8B030D-6E8A-4147-A177-3AD203B41FA5}">
                      <a16:colId xmlns:a16="http://schemas.microsoft.com/office/drawing/2014/main" val="1910237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600">
                          <a:effectLst/>
                        </a:rPr>
                        <a:t>Sparte kostnadar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600">
                          <a:effectLst/>
                        </a:rPr>
                        <a:t>Per år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1044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400">
                          <a:effectLst/>
                        </a:rPr>
                        <a:t>Kvalitetsavvik Norsk Gjenvinning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400">
                          <a:effectLst/>
                        </a:rPr>
                        <a:t>400 000,-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8977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400">
                          <a:effectLst/>
                        </a:rPr>
                        <a:t>Pressekostnad plast Norsk Gjenvinning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400">
                          <a:effectLst/>
                        </a:rPr>
                        <a:t>132 000,-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4435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400" dirty="0">
                          <a:effectLst/>
                        </a:rPr>
                        <a:t>Inntekt frå godtgjersle (</a:t>
                      </a:r>
                      <a:r>
                        <a:rPr lang="nn-NO" sz="1400" dirty="0" err="1">
                          <a:effectLst/>
                        </a:rPr>
                        <a:t>VØR+Retura</a:t>
                      </a:r>
                      <a:r>
                        <a:rPr lang="nn-NO" sz="1400" dirty="0">
                          <a:effectLst/>
                        </a:rPr>
                        <a:t>)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400">
                          <a:effectLst/>
                        </a:rPr>
                        <a:t>1100*600=660 000,- VØR</a:t>
                      </a:r>
                      <a:endParaRPr lang="nb-NO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400">
                          <a:effectLst/>
                        </a:rPr>
                        <a:t>900*300=270 000,- Retura</a:t>
                      </a:r>
                      <a:endParaRPr lang="nb-NO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400">
                          <a:effectLst/>
                        </a:rPr>
                        <a:t>Totalt: 930 000,-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873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2804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800" b="1" dirty="0">
                          <a:effectLst/>
                        </a:rPr>
                        <a:t> Totalt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800" b="1" dirty="0">
                          <a:effectLst/>
                        </a:rPr>
                        <a:t>1,462 000,-</a:t>
                      </a:r>
                      <a:endParaRPr lang="nb-N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858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4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936225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3411F1D-F649-4AAA-9C1A-90F238F1D889}"/>
              </a:ext>
            </a:extLst>
          </p:cNvPr>
          <p:cNvSpPr txBox="1"/>
          <p:nvPr/>
        </p:nvSpPr>
        <p:spPr>
          <a:xfrm>
            <a:off x="6891595" y="815527"/>
            <a:ext cx="4543627" cy="649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n-NO" sz="1600" dirty="0"/>
              <a:t>Klima og økonomisk perspektiv: Det vil lønne seg!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n-NO" sz="1600" dirty="0"/>
              <a:t>Investere i ei presse som optimaliserer transporten av emballasjen frå anlegget.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n-NO" sz="1400" dirty="0"/>
              <a:t>Meir vekt per bil, redusert transportkostnadar, slepp gebyr for </a:t>
            </a:r>
            <a:r>
              <a:rPr lang="nn-NO" sz="1400" dirty="0" err="1"/>
              <a:t>pressing</a:t>
            </a:r>
            <a:r>
              <a:rPr lang="nn-NO" sz="1400" dirty="0"/>
              <a:t>.</a:t>
            </a:r>
            <a:endParaRPr lang="nn-N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n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Pressa kan brukast til fleire fraksjonar som optimaliserer transport</a:t>
            </a:r>
            <a:r>
              <a:rPr lang="nn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n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n-NO" sz="1600" dirty="0"/>
              <a:t>Mindre kostnadar knytt til ettersortering av papir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n-NO" sz="1400" dirty="0"/>
              <a:t>Unngår i teorien straffegebyr og </a:t>
            </a:r>
            <a:r>
              <a:rPr lang="nn-NO" sz="1400" dirty="0" err="1"/>
              <a:t>nedklassifisering</a:t>
            </a:r>
            <a:r>
              <a:rPr lang="nn-NO" sz="1400" dirty="0"/>
              <a:t> frå Norsk Gjenvinning. Mottek i staden godtgjersle på lik linje med andre.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n-NO" sz="1400" dirty="0"/>
              <a:t>Føreset at vi har sorteringsband i arbeidshøgde. Ureinheiter blir plukka ut på eit saktegåande band, som matar avfallet direkte i ei presse.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n-NO" sz="1400" dirty="0"/>
              <a:t>Atterhald om at plasten no er separert innsamla frå papiret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n-NO" sz="1400" dirty="0"/>
              <a:t> </a:t>
            </a:r>
            <a:r>
              <a:rPr lang="nn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Retura Søre Sunnmøre vil også gjennom sortering av landbruksplasten kunne få betalt for landbruksfolien dei samlar inn i dag. 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C178A0F-99AC-492A-8971-47D64B96C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2006" y="139060"/>
            <a:ext cx="3942806" cy="844731"/>
          </a:xfrm>
        </p:spPr>
        <p:txBody>
          <a:bodyPr/>
          <a:lstStyle/>
          <a:p>
            <a:r>
              <a:rPr lang="nn-NO" dirty="0"/>
              <a:t>Oppsummert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6948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1281</Words>
  <Application>Microsoft Office PowerPoint</Application>
  <PresentationFormat>Widescreen</PresentationFormat>
  <Paragraphs>163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Office Theme</vt:lpstr>
      <vt:lpstr>Rapport- ettersortering</vt:lpstr>
      <vt:lpstr>Bakgrunn og rammeverk</vt:lpstr>
      <vt:lpstr>Sortering av papir, papp og kartong –Situasjonen i dag </vt:lpstr>
      <vt:lpstr>Trenden er</vt:lpstr>
      <vt:lpstr>Sortering av emballasje av glas og metall</vt:lpstr>
      <vt:lpstr>PowerPoint Presentation</vt:lpstr>
      <vt:lpstr>Ettersortering på Melsgjerdet</vt:lpstr>
      <vt:lpstr>Transportband/presse</vt:lpstr>
      <vt:lpstr>Oppsummert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Rapport- ettersortering</dc:title>
  <dc:creator>Ina Osdal Saure</dc:creator>
  <cp:lastModifiedBy>Ina Osdal Saure</cp:lastModifiedBy>
  <cp:revision>47</cp:revision>
  <dcterms:created xsi:type="dcterms:W3CDTF">2021-06-01T11:47:56Z</dcterms:created>
  <dcterms:modified xsi:type="dcterms:W3CDTF">2021-06-08T11:30:39Z</dcterms:modified>
</cp:coreProperties>
</file>