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778" r:id="rId2"/>
  </p:sldMasterIdLst>
  <p:sldIdLst>
    <p:sldId id="256" r:id="rId3"/>
    <p:sldId id="257" r:id="rId4"/>
    <p:sldId id="258" r:id="rId5"/>
    <p:sldId id="259" r:id="rId6"/>
    <p:sldId id="262" r:id="rId7"/>
    <p:sldId id="260" r:id="rId8"/>
    <p:sldId id="263" r:id="rId9"/>
    <p:sldId id="265" r:id="rId10"/>
    <p:sldId id="269" r:id="rId11"/>
    <p:sldId id="266" r:id="rId12"/>
    <p:sldId id="267" r:id="rId13"/>
    <p:sldId id="268" r:id="rId14"/>
    <p:sldId id="270" r:id="rId15"/>
    <p:sldId id="273" r:id="rId16"/>
    <p:sldId id="272" r:id="rId17"/>
    <p:sldId id="283" r:id="rId18"/>
    <p:sldId id="284" r:id="rId19"/>
    <p:sldId id="281" r:id="rId20"/>
    <p:sldId id="282" r:id="rId21"/>
    <p:sldId id="264" r:id="rId22"/>
    <p:sldId id="274" r:id="rId23"/>
    <p:sldId id="286" r:id="rId24"/>
    <p:sldId id="287" r:id="rId25"/>
    <p:sldId id="296" r:id="rId26"/>
    <p:sldId id="276" r:id="rId27"/>
    <p:sldId id="285" r:id="rId28"/>
    <p:sldId id="288" r:id="rId29"/>
    <p:sldId id="289" r:id="rId30"/>
    <p:sldId id="290" r:id="rId31"/>
    <p:sldId id="291" r:id="rId32"/>
    <p:sldId id="292" r:id="rId33"/>
    <p:sldId id="298" r:id="rId34"/>
    <p:sldId id="293" r:id="rId35"/>
    <p:sldId id="294" r:id="rId36"/>
    <p:sldId id="29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A4856-2097-4827-9BA3-7CB0CD26CB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nb-NO"/>
        </a:p>
      </dgm:t>
    </dgm:pt>
    <dgm:pt modelId="{86933B1E-6AE8-49F6-B1EE-1EB16AEFBB8E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2022</a:t>
          </a:r>
        </a:p>
      </dgm:t>
    </dgm:pt>
    <dgm:pt modelId="{FE683A27-33FA-4DC1-8F5E-6C978D849C96}" type="parTrans" cxnId="{959750F3-809D-4423-9E50-7FFCB2B95BEB}">
      <dgm:prSet/>
      <dgm:spPr/>
      <dgm:t>
        <a:bodyPr/>
        <a:lstStyle/>
        <a:p>
          <a:endParaRPr lang="nb-NO"/>
        </a:p>
      </dgm:t>
    </dgm:pt>
    <dgm:pt modelId="{F74BDB79-91BB-48FF-999F-EB9DACD7408A}" type="sibTrans" cxnId="{959750F3-809D-4423-9E50-7FFCB2B95BEB}">
      <dgm:prSet/>
      <dgm:spPr/>
      <dgm:t>
        <a:bodyPr/>
        <a:lstStyle/>
        <a:p>
          <a:endParaRPr lang="nb-NO"/>
        </a:p>
      </dgm:t>
    </dgm:pt>
    <dgm:pt modelId="{CCE776E2-B865-4942-99FE-BC3888546CD7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Komtek beholderfelt</a:t>
          </a:r>
        </a:p>
      </dgm:t>
    </dgm:pt>
    <dgm:pt modelId="{E60681A6-309F-47EA-A72F-E9CB19B09F12}" type="parTrans" cxnId="{8BF786C0-2093-47B9-AD3C-E3E0FFCDC717}">
      <dgm:prSet/>
      <dgm:spPr/>
      <dgm:t>
        <a:bodyPr/>
        <a:lstStyle/>
        <a:p>
          <a:endParaRPr lang="nb-NO"/>
        </a:p>
      </dgm:t>
    </dgm:pt>
    <dgm:pt modelId="{61636897-6212-44DE-BF39-AB21FB0BF02B}" type="sibTrans" cxnId="{8BF786C0-2093-47B9-AD3C-E3E0FFCDC717}">
      <dgm:prSet/>
      <dgm:spPr/>
      <dgm:t>
        <a:bodyPr/>
        <a:lstStyle/>
        <a:p>
          <a:endParaRPr lang="nb-NO"/>
        </a:p>
      </dgm:t>
    </dgm:pt>
    <dgm:pt modelId="{9C5FAE94-7ECD-448E-9F0E-C99223B3A2C9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Elektroniske køyreordre</a:t>
          </a:r>
        </a:p>
      </dgm:t>
    </dgm:pt>
    <dgm:pt modelId="{BE7EDECE-6802-4C8D-A287-6DDC3A078140}" type="parTrans" cxnId="{7058D6EE-C545-461B-887D-4011FCAD53CD}">
      <dgm:prSet/>
      <dgm:spPr/>
      <dgm:t>
        <a:bodyPr/>
        <a:lstStyle/>
        <a:p>
          <a:endParaRPr lang="nb-NO"/>
        </a:p>
      </dgm:t>
    </dgm:pt>
    <dgm:pt modelId="{34364318-E4F8-4141-9944-2B16E7E7058F}" type="sibTrans" cxnId="{7058D6EE-C545-461B-887D-4011FCAD53CD}">
      <dgm:prSet/>
      <dgm:spPr/>
      <dgm:t>
        <a:bodyPr/>
        <a:lstStyle/>
        <a:p>
          <a:endParaRPr lang="nb-NO"/>
        </a:p>
      </dgm:t>
    </dgm:pt>
    <dgm:pt modelId="{AA33CBCA-E892-48FB-8659-BD9AFAC4B711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2024</a:t>
          </a:r>
        </a:p>
      </dgm:t>
    </dgm:pt>
    <dgm:pt modelId="{0F1DC90B-70A6-4DBD-8184-BB43E603FB31}" type="parTrans" cxnId="{A4D1E29B-42FF-4BE9-AFC8-14CFBE8BE417}">
      <dgm:prSet/>
      <dgm:spPr/>
      <dgm:t>
        <a:bodyPr/>
        <a:lstStyle/>
        <a:p>
          <a:endParaRPr lang="nb-NO"/>
        </a:p>
      </dgm:t>
    </dgm:pt>
    <dgm:pt modelId="{E808CC1D-3BE7-4892-BB16-D70F799BC4A8}" type="sibTrans" cxnId="{A4D1E29B-42FF-4BE9-AFC8-14CFBE8BE417}">
      <dgm:prSet/>
      <dgm:spPr/>
      <dgm:t>
        <a:bodyPr/>
        <a:lstStyle/>
        <a:p>
          <a:endParaRPr lang="nb-NO"/>
        </a:p>
      </dgm:t>
    </dgm:pt>
    <dgm:pt modelId="{336DD348-89C8-4807-A8F2-F6E20F01ED13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Montering av BOTEK utstyr</a:t>
          </a:r>
        </a:p>
      </dgm:t>
    </dgm:pt>
    <dgm:pt modelId="{F2F79326-A0F8-4183-B4C3-F979950E8AFD}" type="parTrans" cxnId="{30D4FCAA-4A3B-46A0-8083-F114DC448C65}">
      <dgm:prSet/>
      <dgm:spPr/>
      <dgm:t>
        <a:bodyPr/>
        <a:lstStyle/>
        <a:p>
          <a:endParaRPr lang="nb-NO"/>
        </a:p>
      </dgm:t>
    </dgm:pt>
    <dgm:pt modelId="{2DCE8ABB-3813-44D5-9CC3-E9BECC44548E}" type="sibTrans" cxnId="{30D4FCAA-4A3B-46A0-8083-F114DC448C65}">
      <dgm:prSet/>
      <dgm:spPr/>
      <dgm:t>
        <a:bodyPr/>
        <a:lstStyle/>
        <a:p>
          <a:endParaRPr lang="nb-NO"/>
        </a:p>
      </dgm:t>
    </dgm:pt>
    <dgm:pt modelId="{5839151F-7F9A-4F6C-B730-B80A56F368F4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2025</a:t>
          </a:r>
        </a:p>
      </dgm:t>
    </dgm:pt>
    <dgm:pt modelId="{D2ED427E-946F-42AC-9BD9-D42303AA2EBE}" type="parTrans" cxnId="{FDCCA92A-DD24-4F58-B2CC-0586EF94F808}">
      <dgm:prSet/>
      <dgm:spPr/>
      <dgm:t>
        <a:bodyPr/>
        <a:lstStyle/>
        <a:p>
          <a:endParaRPr lang="nb-NO"/>
        </a:p>
      </dgm:t>
    </dgm:pt>
    <dgm:pt modelId="{5FA96E38-6B31-443E-A712-73C5DA2821AB}" type="sibTrans" cxnId="{FDCCA92A-DD24-4F58-B2CC-0586EF94F808}">
      <dgm:prSet/>
      <dgm:spPr/>
      <dgm:t>
        <a:bodyPr/>
        <a:lstStyle/>
        <a:p>
          <a:endParaRPr lang="nb-NO"/>
        </a:p>
      </dgm:t>
    </dgm:pt>
    <dgm:pt modelId="{F7DDB643-CEAD-4FE0-9BD6-DEF1D4C5E9A9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RFID i bruk ved innsamling av </a:t>
          </a:r>
          <a:r>
            <a:rPr lang="nb-NO" dirty="0" err="1"/>
            <a:t>hushaldningsavfall</a:t>
          </a:r>
          <a:r>
            <a:rPr lang="nb-NO" dirty="0"/>
            <a:t>, bytte, innlevering og utlevering av </a:t>
          </a:r>
          <a:r>
            <a:rPr lang="nb-NO" dirty="0" err="1"/>
            <a:t>dunkar</a:t>
          </a:r>
          <a:r>
            <a:rPr lang="nb-NO" dirty="0"/>
            <a:t>. </a:t>
          </a:r>
        </a:p>
      </dgm:t>
    </dgm:pt>
    <dgm:pt modelId="{7271E15F-2A62-4D98-96F6-B688209AAB63}" type="parTrans" cxnId="{A804529E-99CF-4DB2-B63B-4545F1A15D6C}">
      <dgm:prSet/>
      <dgm:spPr/>
      <dgm:t>
        <a:bodyPr/>
        <a:lstStyle/>
        <a:p>
          <a:endParaRPr lang="nb-NO"/>
        </a:p>
      </dgm:t>
    </dgm:pt>
    <dgm:pt modelId="{35A8A53C-3876-484F-BEB7-031F35AE1711}" type="sibTrans" cxnId="{A804529E-99CF-4DB2-B63B-4545F1A15D6C}">
      <dgm:prSet/>
      <dgm:spPr/>
      <dgm:t>
        <a:bodyPr/>
        <a:lstStyle/>
        <a:p>
          <a:endParaRPr lang="nb-NO"/>
        </a:p>
      </dgm:t>
    </dgm:pt>
    <dgm:pt modelId="{FD9BF4C0-3CB6-492B-A270-B25DBC7A454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2023</a:t>
          </a:r>
        </a:p>
      </dgm:t>
    </dgm:pt>
    <dgm:pt modelId="{6C29B5AE-7ADC-496E-9CAD-AF143713124A}" type="parTrans" cxnId="{8B497532-7C81-486E-8E02-54A87C5718A2}">
      <dgm:prSet/>
      <dgm:spPr/>
      <dgm:t>
        <a:bodyPr/>
        <a:lstStyle/>
        <a:p>
          <a:endParaRPr lang="nb-NO"/>
        </a:p>
      </dgm:t>
    </dgm:pt>
    <dgm:pt modelId="{58752F51-600F-4539-A6FA-7134D8F5A88D}" type="sibTrans" cxnId="{8B497532-7C81-486E-8E02-54A87C5718A2}">
      <dgm:prSet/>
      <dgm:spPr/>
      <dgm:t>
        <a:bodyPr/>
        <a:lstStyle/>
        <a:p>
          <a:endParaRPr lang="nb-NO"/>
        </a:p>
      </dgm:t>
    </dgm:pt>
    <dgm:pt modelId="{E2F3B02B-EB65-484D-8139-5838C499CC30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Innkjøp av RFID brikker	</a:t>
          </a:r>
        </a:p>
      </dgm:t>
    </dgm:pt>
    <dgm:pt modelId="{7BCB8DC3-F85D-46D2-9308-07CC3653964C}" type="parTrans" cxnId="{61BC23CF-C03A-45A1-805A-95587A759DFF}">
      <dgm:prSet/>
      <dgm:spPr/>
      <dgm:t>
        <a:bodyPr/>
        <a:lstStyle/>
        <a:p>
          <a:endParaRPr lang="nb-NO"/>
        </a:p>
      </dgm:t>
    </dgm:pt>
    <dgm:pt modelId="{EE80BF84-0B92-442F-B6BB-BE0B019FACB0}" type="sibTrans" cxnId="{61BC23CF-C03A-45A1-805A-95587A759DFF}">
      <dgm:prSet/>
      <dgm:spPr/>
      <dgm:t>
        <a:bodyPr/>
        <a:lstStyle/>
        <a:p>
          <a:endParaRPr lang="nb-NO"/>
        </a:p>
      </dgm:t>
    </dgm:pt>
    <dgm:pt modelId="{774405F0-3B9F-4BAC-8C5A-A3B5AC5189CF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Montering av RFID brikker</a:t>
          </a:r>
        </a:p>
      </dgm:t>
    </dgm:pt>
    <dgm:pt modelId="{AE86CD55-E884-4376-AFAF-D3DE4E48D230}" type="parTrans" cxnId="{87D914EC-8AE7-4036-BE27-EBB8C17E9C8F}">
      <dgm:prSet/>
      <dgm:spPr/>
      <dgm:t>
        <a:bodyPr/>
        <a:lstStyle/>
        <a:p>
          <a:endParaRPr lang="nb-NO"/>
        </a:p>
      </dgm:t>
    </dgm:pt>
    <dgm:pt modelId="{5C7B3784-B6BA-405B-AB5C-62695393F351}" type="sibTrans" cxnId="{87D914EC-8AE7-4036-BE27-EBB8C17E9C8F}">
      <dgm:prSet/>
      <dgm:spPr/>
      <dgm:t>
        <a:bodyPr/>
        <a:lstStyle/>
        <a:p>
          <a:endParaRPr lang="nb-NO"/>
        </a:p>
      </dgm:t>
    </dgm:pt>
    <dgm:pt modelId="{C26933C7-8449-439B-A9FB-847F52FD1EE7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Innføring av programvare som snakkar med bil og komtek</a:t>
          </a:r>
        </a:p>
      </dgm:t>
    </dgm:pt>
    <dgm:pt modelId="{4BB44816-C997-4330-96F3-0E4F8AEF85B8}" type="parTrans" cxnId="{6B5304B9-D958-4590-8637-D9D3404F58FA}">
      <dgm:prSet/>
      <dgm:spPr/>
      <dgm:t>
        <a:bodyPr/>
        <a:lstStyle/>
        <a:p>
          <a:endParaRPr lang="nb-NO"/>
        </a:p>
      </dgm:t>
    </dgm:pt>
    <dgm:pt modelId="{DBEC6652-FF4C-4783-B3D9-769B7256A332}" type="sibTrans" cxnId="{6B5304B9-D958-4590-8637-D9D3404F58FA}">
      <dgm:prSet/>
      <dgm:spPr/>
      <dgm:t>
        <a:bodyPr/>
        <a:lstStyle/>
        <a:p>
          <a:endParaRPr lang="nb-NO"/>
        </a:p>
      </dgm:t>
    </dgm:pt>
    <dgm:pt modelId="{53B66155-E6AE-467C-B194-7926C41B27E0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Testing av system</a:t>
          </a:r>
        </a:p>
      </dgm:t>
    </dgm:pt>
    <dgm:pt modelId="{A829BB65-EE6F-46F3-8DE9-0652B32D3978}" type="parTrans" cxnId="{5E18E979-F211-4C8F-A314-23A8A1E3524F}">
      <dgm:prSet/>
      <dgm:spPr/>
      <dgm:t>
        <a:bodyPr/>
        <a:lstStyle/>
        <a:p>
          <a:endParaRPr lang="nb-NO"/>
        </a:p>
      </dgm:t>
    </dgm:pt>
    <dgm:pt modelId="{AD660262-53CB-4F1B-ABD4-71A0AC1EB20F}" type="sibTrans" cxnId="{5E18E979-F211-4C8F-A314-23A8A1E3524F}">
      <dgm:prSet/>
      <dgm:spPr/>
      <dgm:t>
        <a:bodyPr/>
        <a:lstStyle/>
        <a:p>
          <a:endParaRPr lang="nb-NO"/>
        </a:p>
      </dgm:t>
    </dgm:pt>
    <dgm:pt modelId="{D350176E-84EF-49DF-8D1D-8285079EC8AC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Programvare for dette arbeidet</a:t>
          </a:r>
        </a:p>
      </dgm:t>
    </dgm:pt>
    <dgm:pt modelId="{42FB0362-C808-42D7-A73E-F4CECAF07810}" type="parTrans" cxnId="{8FCEB0F2-F539-43EF-9617-BA2689DCCE81}">
      <dgm:prSet/>
      <dgm:spPr/>
      <dgm:t>
        <a:bodyPr/>
        <a:lstStyle/>
        <a:p>
          <a:endParaRPr lang="nb-NO"/>
        </a:p>
      </dgm:t>
    </dgm:pt>
    <dgm:pt modelId="{A146251F-E105-4D8F-A035-8557032A6142}" type="sibTrans" cxnId="{8FCEB0F2-F539-43EF-9617-BA2689DCCE81}">
      <dgm:prSet/>
      <dgm:spPr/>
      <dgm:t>
        <a:bodyPr/>
        <a:lstStyle/>
        <a:p>
          <a:endParaRPr lang="nb-NO"/>
        </a:p>
      </dgm:t>
    </dgm:pt>
    <dgm:pt modelId="{17709674-89A2-437A-9954-54D3160FD55B}" type="pres">
      <dgm:prSet presAssocID="{7D3A4856-2097-4827-9BA3-7CB0CD26CB91}" presName="root" presStyleCnt="0">
        <dgm:presLayoutVars>
          <dgm:dir/>
          <dgm:resizeHandles val="exact"/>
        </dgm:presLayoutVars>
      </dgm:prSet>
      <dgm:spPr/>
    </dgm:pt>
    <dgm:pt modelId="{9FC0A16F-E6CD-40FE-8906-064D2570C610}" type="pres">
      <dgm:prSet presAssocID="{86933B1E-6AE8-49F6-B1EE-1EB16AEFBB8E}" presName="compNode" presStyleCnt="0"/>
      <dgm:spPr/>
    </dgm:pt>
    <dgm:pt modelId="{8F80D255-456F-4741-A2CF-0922933288F6}" type="pres">
      <dgm:prSet presAssocID="{86933B1E-6AE8-49F6-B1EE-1EB16AEFBB8E}" presName="bgRect" presStyleLbl="bgShp" presStyleIdx="0" presStyleCnt="4"/>
      <dgm:spPr/>
    </dgm:pt>
    <dgm:pt modelId="{69A9C10C-5393-46D3-80D5-8EF6C5421033}" type="pres">
      <dgm:prSet presAssocID="{86933B1E-6AE8-49F6-B1EE-1EB16AEFBB8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telefon med heldekkende fyll"/>
        </a:ext>
      </dgm:extLst>
    </dgm:pt>
    <dgm:pt modelId="{453580F2-E5D0-4F6A-BA4C-0D3C96B21AF9}" type="pres">
      <dgm:prSet presAssocID="{86933B1E-6AE8-49F6-B1EE-1EB16AEFBB8E}" presName="spaceRect" presStyleCnt="0"/>
      <dgm:spPr/>
    </dgm:pt>
    <dgm:pt modelId="{541868E1-26EB-487A-AB26-FB8E36444356}" type="pres">
      <dgm:prSet presAssocID="{86933B1E-6AE8-49F6-B1EE-1EB16AEFBB8E}" presName="parTx" presStyleLbl="revTx" presStyleIdx="0" presStyleCnt="8">
        <dgm:presLayoutVars>
          <dgm:chMax val="0"/>
          <dgm:chPref val="0"/>
        </dgm:presLayoutVars>
      </dgm:prSet>
      <dgm:spPr/>
    </dgm:pt>
    <dgm:pt modelId="{FCB0050F-6F16-4BD3-9AF9-767682575036}" type="pres">
      <dgm:prSet presAssocID="{86933B1E-6AE8-49F6-B1EE-1EB16AEFBB8E}" presName="desTx" presStyleLbl="revTx" presStyleIdx="1" presStyleCnt="8">
        <dgm:presLayoutVars/>
      </dgm:prSet>
      <dgm:spPr/>
    </dgm:pt>
    <dgm:pt modelId="{0B576317-28DB-4B72-A52A-5D93594A45F9}" type="pres">
      <dgm:prSet presAssocID="{F74BDB79-91BB-48FF-999F-EB9DACD7408A}" presName="sibTrans" presStyleCnt="0"/>
      <dgm:spPr/>
    </dgm:pt>
    <dgm:pt modelId="{99D2AF50-BA74-4111-9F3B-FCFBF667348D}" type="pres">
      <dgm:prSet presAssocID="{FD9BF4C0-3CB6-492B-A270-B25DBC7A4546}" presName="compNode" presStyleCnt="0"/>
      <dgm:spPr/>
    </dgm:pt>
    <dgm:pt modelId="{DB8C4B25-1CDA-446D-BC35-1314CDB71EC1}" type="pres">
      <dgm:prSet presAssocID="{FD9BF4C0-3CB6-492B-A270-B25DBC7A4546}" presName="bgRect" presStyleLbl="bgShp" presStyleIdx="1" presStyleCnt="4"/>
      <dgm:spPr/>
    </dgm:pt>
    <dgm:pt modelId="{CE824279-EBE5-4602-98AA-758D1294973B}" type="pres">
      <dgm:prSet presAssocID="{FD9BF4C0-3CB6-492B-A270-B25DBC7A454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rktøy med heldekkende fyll"/>
        </a:ext>
      </dgm:extLst>
    </dgm:pt>
    <dgm:pt modelId="{9274A6E8-845B-45A4-8CB1-9F8E8EA9A522}" type="pres">
      <dgm:prSet presAssocID="{FD9BF4C0-3CB6-492B-A270-B25DBC7A4546}" presName="spaceRect" presStyleCnt="0"/>
      <dgm:spPr/>
    </dgm:pt>
    <dgm:pt modelId="{672C59B0-3D3A-4713-A33E-340C2C4BD73A}" type="pres">
      <dgm:prSet presAssocID="{FD9BF4C0-3CB6-492B-A270-B25DBC7A4546}" presName="parTx" presStyleLbl="revTx" presStyleIdx="2" presStyleCnt="8">
        <dgm:presLayoutVars>
          <dgm:chMax val="0"/>
          <dgm:chPref val="0"/>
        </dgm:presLayoutVars>
      </dgm:prSet>
      <dgm:spPr/>
    </dgm:pt>
    <dgm:pt modelId="{5C09F742-69CE-4630-BA2F-F75C46651BEA}" type="pres">
      <dgm:prSet presAssocID="{FD9BF4C0-3CB6-492B-A270-B25DBC7A4546}" presName="desTx" presStyleLbl="revTx" presStyleIdx="3" presStyleCnt="8">
        <dgm:presLayoutVars/>
      </dgm:prSet>
      <dgm:spPr/>
    </dgm:pt>
    <dgm:pt modelId="{F54C8A6B-446D-4CF0-B8D7-569A6A5DDCFB}" type="pres">
      <dgm:prSet presAssocID="{58752F51-600F-4539-A6FA-7134D8F5A88D}" presName="sibTrans" presStyleCnt="0"/>
      <dgm:spPr/>
    </dgm:pt>
    <dgm:pt modelId="{29EE55F1-EB7F-42F5-BD28-5AAEB590D7B7}" type="pres">
      <dgm:prSet presAssocID="{AA33CBCA-E892-48FB-8659-BD9AFAC4B711}" presName="compNode" presStyleCnt="0"/>
      <dgm:spPr/>
    </dgm:pt>
    <dgm:pt modelId="{C866FAF8-CE78-46A2-88A9-F070CBECB41F}" type="pres">
      <dgm:prSet presAssocID="{AA33CBCA-E892-48FB-8659-BD9AFAC4B711}" presName="bgRect" presStyleLbl="bgShp" presStyleIdx="2" presStyleCnt="4"/>
      <dgm:spPr/>
    </dgm:pt>
    <dgm:pt modelId="{64BD57EB-5297-4A20-9BB5-734DB98EE021}" type="pres">
      <dgm:prSet presAssocID="{AA33CBCA-E892-48FB-8659-BD9AFAC4B71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stebil med heldekkende fyll"/>
        </a:ext>
      </dgm:extLst>
    </dgm:pt>
    <dgm:pt modelId="{60B4892E-8416-409D-A122-022B9465CC8E}" type="pres">
      <dgm:prSet presAssocID="{AA33CBCA-E892-48FB-8659-BD9AFAC4B711}" presName="spaceRect" presStyleCnt="0"/>
      <dgm:spPr/>
    </dgm:pt>
    <dgm:pt modelId="{440A0E61-9D0A-4326-A52D-0D23E5671098}" type="pres">
      <dgm:prSet presAssocID="{AA33CBCA-E892-48FB-8659-BD9AFAC4B711}" presName="parTx" presStyleLbl="revTx" presStyleIdx="4" presStyleCnt="8">
        <dgm:presLayoutVars>
          <dgm:chMax val="0"/>
          <dgm:chPref val="0"/>
        </dgm:presLayoutVars>
      </dgm:prSet>
      <dgm:spPr/>
    </dgm:pt>
    <dgm:pt modelId="{5D834E9A-9B73-46A9-98FC-7A38173728D3}" type="pres">
      <dgm:prSet presAssocID="{AA33CBCA-E892-48FB-8659-BD9AFAC4B711}" presName="desTx" presStyleLbl="revTx" presStyleIdx="5" presStyleCnt="8">
        <dgm:presLayoutVars/>
      </dgm:prSet>
      <dgm:spPr/>
    </dgm:pt>
    <dgm:pt modelId="{04CF24D7-9F88-4795-868F-47A54B89BE76}" type="pres">
      <dgm:prSet presAssocID="{E808CC1D-3BE7-4892-BB16-D70F799BC4A8}" presName="sibTrans" presStyleCnt="0"/>
      <dgm:spPr/>
    </dgm:pt>
    <dgm:pt modelId="{5E65DAA7-85EA-41D9-86F0-52438AB63719}" type="pres">
      <dgm:prSet presAssocID="{5839151F-7F9A-4F6C-B730-B80A56F368F4}" presName="compNode" presStyleCnt="0"/>
      <dgm:spPr/>
    </dgm:pt>
    <dgm:pt modelId="{AD26112D-02DD-42AC-BB58-640187E251F1}" type="pres">
      <dgm:prSet presAssocID="{5839151F-7F9A-4F6C-B730-B80A56F368F4}" presName="bgRect" presStyleLbl="bgShp" presStyleIdx="3" presStyleCnt="4"/>
      <dgm:spPr/>
    </dgm:pt>
    <dgm:pt modelId="{17B3E510-1FDB-4A96-AB19-ED403A6D5DAF}" type="pres">
      <dgm:prSet presAssocID="{5839151F-7F9A-4F6C-B730-B80A56F368F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kke kast avfall med heldekkende fyll"/>
        </a:ext>
      </dgm:extLst>
    </dgm:pt>
    <dgm:pt modelId="{8B962144-DCAE-4D09-9E25-A74CD4C4B51F}" type="pres">
      <dgm:prSet presAssocID="{5839151F-7F9A-4F6C-B730-B80A56F368F4}" presName="spaceRect" presStyleCnt="0"/>
      <dgm:spPr/>
    </dgm:pt>
    <dgm:pt modelId="{BD3C518E-5E14-4CDC-9A12-857167CA57E1}" type="pres">
      <dgm:prSet presAssocID="{5839151F-7F9A-4F6C-B730-B80A56F368F4}" presName="parTx" presStyleLbl="revTx" presStyleIdx="6" presStyleCnt="8">
        <dgm:presLayoutVars>
          <dgm:chMax val="0"/>
          <dgm:chPref val="0"/>
        </dgm:presLayoutVars>
      </dgm:prSet>
      <dgm:spPr/>
    </dgm:pt>
    <dgm:pt modelId="{31BD6EE1-51C2-40BB-9DD4-8E744E8610D6}" type="pres">
      <dgm:prSet presAssocID="{5839151F-7F9A-4F6C-B730-B80A56F368F4}" presName="desTx" presStyleLbl="revTx" presStyleIdx="7" presStyleCnt="8">
        <dgm:presLayoutVars/>
      </dgm:prSet>
      <dgm:spPr/>
    </dgm:pt>
  </dgm:ptLst>
  <dgm:cxnLst>
    <dgm:cxn modelId="{C9B0EF03-B189-4566-A0AB-CA4A4C15B17E}" type="presOf" srcId="{7D3A4856-2097-4827-9BA3-7CB0CD26CB91}" destId="{17709674-89A2-437A-9954-54D3160FD55B}" srcOrd="0" destOrd="0" presId="urn:microsoft.com/office/officeart/2018/2/layout/IconVerticalSolidList"/>
    <dgm:cxn modelId="{B2F2BC26-E8A0-4E20-A575-7275BE37FDEA}" type="presOf" srcId="{CCE776E2-B865-4942-99FE-BC3888546CD7}" destId="{FCB0050F-6F16-4BD3-9AF9-767682575036}" srcOrd="0" destOrd="0" presId="urn:microsoft.com/office/officeart/2018/2/layout/IconVerticalSolidList"/>
    <dgm:cxn modelId="{FDCCA92A-DD24-4F58-B2CC-0586EF94F808}" srcId="{7D3A4856-2097-4827-9BA3-7CB0CD26CB91}" destId="{5839151F-7F9A-4F6C-B730-B80A56F368F4}" srcOrd="3" destOrd="0" parTransId="{D2ED427E-946F-42AC-9BD9-D42303AA2EBE}" sibTransId="{5FA96E38-6B31-443E-A712-73C5DA2821AB}"/>
    <dgm:cxn modelId="{8B497532-7C81-486E-8E02-54A87C5718A2}" srcId="{7D3A4856-2097-4827-9BA3-7CB0CD26CB91}" destId="{FD9BF4C0-3CB6-492B-A270-B25DBC7A4546}" srcOrd="1" destOrd="0" parTransId="{6C29B5AE-7ADC-496E-9CAD-AF143713124A}" sibTransId="{58752F51-600F-4539-A6FA-7134D8F5A88D}"/>
    <dgm:cxn modelId="{31982F3A-21D7-4A51-A89E-F13A11F5BB74}" type="presOf" srcId="{C26933C7-8449-439B-A9FB-847F52FD1EE7}" destId="{5D834E9A-9B73-46A9-98FC-7A38173728D3}" srcOrd="0" destOrd="1" presId="urn:microsoft.com/office/officeart/2018/2/layout/IconVerticalSolidList"/>
    <dgm:cxn modelId="{436D5363-2ADB-443F-BD28-BE140CE4F12E}" type="presOf" srcId="{D350176E-84EF-49DF-8D1D-8285079EC8AC}" destId="{5C09F742-69CE-4630-BA2F-F75C46651BEA}" srcOrd="0" destOrd="2" presId="urn:microsoft.com/office/officeart/2018/2/layout/IconVerticalSolidList"/>
    <dgm:cxn modelId="{13E8AA76-F836-45B9-B1A9-9D79181B622A}" type="presOf" srcId="{9C5FAE94-7ECD-448E-9F0E-C99223B3A2C9}" destId="{FCB0050F-6F16-4BD3-9AF9-767682575036}" srcOrd="0" destOrd="1" presId="urn:microsoft.com/office/officeart/2018/2/layout/IconVerticalSolidList"/>
    <dgm:cxn modelId="{5E18E979-F211-4C8F-A314-23A8A1E3524F}" srcId="{AA33CBCA-E892-48FB-8659-BD9AFAC4B711}" destId="{53B66155-E6AE-467C-B194-7926C41B27E0}" srcOrd="2" destOrd="0" parTransId="{A829BB65-EE6F-46F3-8DE9-0652B32D3978}" sibTransId="{AD660262-53CB-4F1B-ABD4-71A0AC1EB20F}"/>
    <dgm:cxn modelId="{1863897C-F17E-4093-B10F-B34C4E0BC924}" type="presOf" srcId="{AA33CBCA-E892-48FB-8659-BD9AFAC4B711}" destId="{440A0E61-9D0A-4326-A52D-0D23E5671098}" srcOrd="0" destOrd="0" presId="urn:microsoft.com/office/officeart/2018/2/layout/IconVerticalSolidList"/>
    <dgm:cxn modelId="{263EC07D-1999-40F9-BA2A-B0C60B579237}" type="presOf" srcId="{86933B1E-6AE8-49F6-B1EE-1EB16AEFBB8E}" destId="{541868E1-26EB-487A-AB26-FB8E36444356}" srcOrd="0" destOrd="0" presId="urn:microsoft.com/office/officeart/2018/2/layout/IconVerticalSolidList"/>
    <dgm:cxn modelId="{EB2B219A-FFB2-472A-90B3-5078C009CC07}" type="presOf" srcId="{5839151F-7F9A-4F6C-B730-B80A56F368F4}" destId="{BD3C518E-5E14-4CDC-9A12-857167CA57E1}" srcOrd="0" destOrd="0" presId="urn:microsoft.com/office/officeart/2018/2/layout/IconVerticalSolidList"/>
    <dgm:cxn modelId="{A4D1E29B-42FF-4BE9-AFC8-14CFBE8BE417}" srcId="{7D3A4856-2097-4827-9BA3-7CB0CD26CB91}" destId="{AA33CBCA-E892-48FB-8659-BD9AFAC4B711}" srcOrd="2" destOrd="0" parTransId="{0F1DC90B-70A6-4DBD-8184-BB43E603FB31}" sibTransId="{E808CC1D-3BE7-4892-BB16-D70F799BC4A8}"/>
    <dgm:cxn modelId="{A804529E-99CF-4DB2-B63B-4545F1A15D6C}" srcId="{5839151F-7F9A-4F6C-B730-B80A56F368F4}" destId="{F7DDB643-CEAD-4FE0-9BD6-DEF1D4C5E9A9}" srcOrd="0" destOrd="0" parTransId="{7271E15F-2A62-4D98-96F6-B688209AAB63}" sibTransId="{35A8A53C-3876-484F-BEB7-031F35AE1711}"/>
    <dgm:cxn modelId="{30D4FCAA-4A3B-46A0-8083-F114DC448C65}" srcId="{AA33CBCA-E892-48FB-8659-BD9AFAC4B711}" destId="{336DD348-89C8-4807-A8F2-F6E20F01ED13}" srcOrd="0" destOrd="0" parTransId="{F2F79326-A0F8-4183-B4C3-F979950E8AFD}" sibTransId="{2DCE8ABB-3813-44D5-9CC3-E9BECC44548E}"/>
    <dgm:cxn modelId="{6B5304B9-D958-4590-8637-D9D3404F58FA}" srcId="{AA33CBCA-E892-48FB-8659-BD9AFAC4B711}" destId="{C26933C7-8449-439B-A9FB-847F52FD1EE7}" srcOrd="1" destOrd="0" parTransId="{4BB44816-C997-4330-96F3-0E4F8AEF85B8}" sibTransId="{DBEC6652-FF4C-4783-B3D9-769B7256A332}"/>
    <dgm:cxn modelId="{7EDE64BE-8DAD-4B45-BEA3-E986BF04BC23}" type="presOf" srcId="{F7DDB643-CEAD-4FE0-9BD6-DEF1D4C5E9A9}" destId="{31BD6EE1-51C2-40BB-9DD4-8E744E8610D6}" srcOrd="0" destOrd="0" presId="urn:microsoft.com/office/officeart/2018/2/layout/IconVerticalSolidList"/>
    <dgm:cxn modelId="{8BF786C0-2093-47B9-AD3C-E3E0FFCDC717}" srcId="{86933B1E-6AE8-49F6-B1EE-1EB16AEFBB8E}" destId="{CCE776E2-B865-4942-99FE-BC3888546CD7}" srcOrd="0" destOrd="0" parTransId="{E60681A6-309F-47EA-A72F-E9CB19B09F12}" sibTransId="{61636897-6212-44DE-BF39-AB21FB0BF02B}"/>
    <dgm:cxn modelId="{1AD92BC4-D2B1-48DC-86EA-2FCCCB713745}" type="presOf" srcId="{E2F3B02B-EB65-484D-8139-5838C499CC30}" destId="{5C09F742-69CE-4630-BA2F-F75C46651BEA}" srcOrd="0" destOrd="0" presId="urn:microsoft.com/office/officeart/2018/2/layout/IconVerticalSolidList"/>
    <dgm:cxn modelId="{61BC23CF-C03A-45A1-805A-95587A759DFF}" srcId="{FD9BF4C0-3CB6-492B-A270-B25DBC7A4546}" destId="{E2F3B02B-EB65-484D-8139-5838C499CC30}" srcOrd="0" destOrd="0" parTransId="{7BCB8DC3-F85D-46D2-9308-07CC3653964C}" sibTransId="{EE80BF84-0B92-442F-B6BB-BE0B019FACB0}"/>
    <dgm:cxn modelId="{EDB355D1-8C8E-4CCF-86A5-BFD75E1C0B0A}" type="presOf" srcId="{774405F0-3B9F-4BAC-8C5A-A3B5AC5189CF}" destId="{5C09F742-69CE-4630-BA2F-F75C46651BEA}" srcOrd="0" destOrd="1" presId="urn:microsoft.com/office/officeart/2018/2/layout/IconVerticalSolidList"/>
    <dgm:cxn modelId="{EAF6FAD9-DD7C-43EE-BA9A-D9A52481C3C4}" type="presOf" srcId="{FD9BF4C0-3CB6-492B-A270-B25DBC7A4546}" destId="{672C59B0-3D3A-4713-A33E-340C2C4BD73A}" srcOrd="0" destOrd="0" presId="urn:microsoft.com/office/officeart/2018/2/layout/IconVerticalSolidList"/>
    <dgm:cxn modelId="{7794DEE3-B160-43AC-AFC3-21461A682A96}" type="presOf" srcId="{53B66155-E6AE-467C-B194-7926C41B27E0}" destId="{5D834E9A-9B73-46A9-98FC-7A38173728D3}" srcOrd="0" destOrd="2" presId="urn:microsoft.com/office/officeart/2018/2/layout/IconVerticalSolidList"/>
    <dgm:cxn modelId="{87D914EC-8AE7-4036-BE27-EBB8C17E9C8F}" srcId="{FD9BF4C0-3CB6-492B-A270-B25DBC7A4546}" destId="{774405F0-3B9F-4BAC-8C5A-A3B5AC5189CF}" srcOrd="1" destOrd="0" parTransId="{AE86CD55-E884-4376-AFAF-D3DE4E48D230}" sibTransId="{5C7B3784-B6BA-405B-AB5C-62695393F351}"/>
    <dgm:cxn modelId="{4EFD62EC-352E-48A5-851B-4A81E9A339E7}" type="presOf" srcId="{336DD348-89C8-4807-A8F2-F6E20F01ED13}" destId="{5D834E9A-9B73-46A9-98FC-7A38173728D3}" srcOrd="0" destOrd="0" presId="urn:microsoft.com/office/officeart/2018/2/layout/IconVerticalSolidList"/>
    <dgm:cxn modelId="{7058D6EE-C545-461B-887D-4011FCAD53CD}" srcId="{86933B1E-6AE8-49F6-B1EE-1EB16AEFBB8E}" destId="{9C5FAE94-7ECD-448E-9F0E-C99223B3A2C9}" srcOrd="1" destOrd="0" parTransId="{BE7EDECE-6802-4C8D-A287-6DDC3A078140}" sibTransId="{34364318-E4F8-4141-9944-2B16E7E7058F}"/>
    <dgm:cxn modelId="{8FCEB0F2-F539-43EF-9617-BA2689DCCE81}" srcId="{FD9BF4C0-3CB6-492B-A270-B25DBC7A4546}" destId="{D350176E-84EF-49DF-8D1D-8285079EC8AC}" srcOrd="2" destOrd="0" parTransId="{42FB0362-C808-42D7-A73E-F4CECAF07810}" sibTransId="{A146251F-E105-4D8F-A035-8557032A6142}"/>
    <dgm:cxn modelId="{959750F3-809D-4423-9E50-7FFCB2B95BEB}" srcId="{7D3A4856-2097-4827-9BA3-7CB0CD26CB91}" destId="{86933B1E-6AE8-49F6-B1EE-1EB16AEFBB8E}" srcOrd="0" destOrd="0" parTransId="{FE683A27-33FA-4DC1-8F5E-6C978D849C96}" sibTransId="{F74BDB79-91BB-48FF-999F-EB9DACD7408A}"/>
    <dgm:cxn modelId="{EBEFA6F9-46D0-4B9E-9A95-F99795A4086E}" type="presParOf" srcId="{17709674-89A2-437A-9954-54D3160FD55B}" destId="{9FC0A16F-E6CD-40FE-8906-064D2570C610}" srcOrd="0" destOrd="0" presId="urn:microsoft.com/office/officeart/2018/2/layout/IconVerticalSolidList"/>
    <dgm:cxn modelId="{38085D17-330E-437D-BAE2-BF34919B7CFA}" type="presParOf" srcId="{9FC0A16F-E6CD-40FE-8906-064D2570C610}" destId="{8F80D255-456F-4741-A2CF-0922933288F6}" srcOrd="0" destOrd="0" presId="urn:microsoft.com/office/officeart/2018/2/layout/IconVerticalSolidList"/>
    <dgm:cxn modelId="{85E800C1-ECBF-4E47-8A75-EA4DB8825AA8}" type="presParOf" srcId="{9FC0A16F-E6CD-40FE-8906-064D2570C610}" destId="{69A9C10C-5393-46D3-80D5-8EF6C5421033}" srcOrd="1" destOrd="0" presId="urn:microsoft.com/office/officeart/2018/2/layout/IconVerticalSolidList"/>
    <dgm:cxn modelId="{D048A164-0FD6-4BF7-907B-0DB411330B5F}" type="presParOf" srcId="{9FC0A16F-E6CD-40FE-8906-064D2570C610}" destId="{453580F2-E5D0-4F6A-BA4C-0D3C96B21AF9}" srcOrd="2" destOrd="0" presId="urn:microsoft.com/office/officeart/2018/2/layout/IconVerticalSolidList"/>
    <dgm:cxn modelId="{1378C436-6633-4B47-8CA7-3F813E93E939}" type="presParOf" srcId="{9FC0A16F-E6CD-40FE-8906-064D2570C610}" destId="{541868E1-26EB-487A-AB26-FB8E36444356}" srcOrd="3" destOrd="0" presId="urn:microsoft.com/office/officeart/2018/2/layout/IconVerticalSolidList"/>
    <dgm:cxn modelId="{2F4FC851-9514-4FB3-B6BB-80422EA15937}" type="presParOf" srcId="{9FC0A16F-E6CD-40FE-8906-064D2570C610}" destId="{FCB0050F-6F16-4BD3-9AF9-767682575036}" srcOrd="4" destOrd="0" presId="urn:microsoft.com/office/officeart/2018/2/layout/IconVerticalSolidList"/>
    <dgm:cxn modelId="{197C30CF-4A69-457E-AA5D-1FBC21E2E6E8}" type="presParOf" srcId="{17709674-89A2-437A-9954-54D3160FD55B}" destId="{0B576317-28DB-4B72-A52A-5D93594A45F9}" srcOrd="1" destOrd="0" presId="urn:microsoft.com/office/officeart/2018/2/layout/IconVerticalSolidList"/>
    <dgm:cxn modelId="{8F829DFD-32AF-4445-9904-59565883D366}" type="presParOf" srcId="{17709674-89A2-437A-9954-54D3160FD55B}" destId="{99D2AF50-BA74-4111-9F3B-FCFBF667348D}" srcOrd="2" destOrd="0" presId="urn:microsoft.com/office/officeart/2018/2/layout/IconVerticalSolidList"/>
    <dgm:cxn modelId="{0D99FF6B-4659-4F9B-AE99-D61311BD3A3D}" type="presParOf" srcId="{99D2AF50-BA74-4111-9F3B-FCFBF667348D}" destId="{DB8C4B25-1CDA-446D-BC35-1314CDB71EC1}" srcOrd="0" destOrd="0" presId="urn:microsoft.com/office/officeart/2018/2/layout/IconVerticalSolidList"/>
    <dgm:cxn modelId="{2A634E55-4588-4613-A25B-5BB20FAD792A}" type="presParOf" srcId="{99D2AF50-BA74-4111-9F3B-FCFBF667348D}" destId="{CE824279-EBE5-4602-98AA-758D1294973B}" srcOrd="1" destOrd="0" presId="urn:microsoft.com/office/officeart/2018/2/layout/IconVerticalSolidList"/>
    <dgm:cxn modelId="{DCCD8B95-F353-4263-ACB2-B1EBA803FD00}" type="presParOf" srcId="{99D2AF50-BA74-4111-9F3B-FCFBF667348D}" destId="{9274A6E8-845B-45A4-8CB1-9F8E8EA9A522}" srcOrd="2" destOrd="0" presId="urn:microsoft.com/office/officeart/2018/2/layout/IconVerticalSolidList"/>
    <dgm:cxn modelId="{18DA0A85-0FBC-4814-A0BF-B8E5EB0207AB}" type="presParOf" srcId="{99D2AF50-BA74-4111-9F3B-FCFBF667348D}" destId="{672C59B0-3D3A-4713-A33E-340C2C4BD73A}" srcOrd="3" destOrd="0" presId="urn:microsoft.com/office/officeart/2018/2/layout/IconVerticalSolidList"/>
    <dgm:cxn modelId="{93BD4586-05C8-4782-9AE3-D7F851D16D31}" type="presParOf" srcId="{99D2AF50-BA74-4111-9F3B-FCFBF667348D}" destId="{5C09F742-69CE-4630-BA2F-F75C46651BEA}" srcOrd="4" destOrd="0" presId="urn:microsoft.com/office/officeart/2018/2/layout/IconVerticalSolidList"/>
    <dgm:cxn modelId="{FFA3283D-E5CF-431A-A794-4E1564C897CA}" type="presParOf" srcId="{17709674-89A2-437A-9954-54D3160FD55B}" destId="{F54C8A6B-446D-4CF0-B8D7-569A6A5DDCFB}" srcOrd="3" destOrd="0" presId="urn:microsoft.com/office/officeart/2018/2/layout/IconVerticalSolidList"/>
    <dgm:cxn modelId="{42E73790-1842-4398-855D-6EFB84D2B828}" type="presParOf" srcId="{17709674-89A2-437A-9954-54D3160FD55B}" destId="{29EE55F1-EB7F-42F5-BD28-5AAEB590D7B7}" srcOrd="4" destOrd="0" presId="urn:microsoft.com/office/officeart/2018/2/layout/IconVerticalSolidList"/>
    <dgm:cxn modelId="{73B323A5-71BA-4E17-939F-628A265A32B5}" type="presParOf" srcId="{29EE55F1-EB7F-42F5-BD28-5AAEB590D7B7}" destId="{C866FAF8-CE78-46A2-88A9-F070CBECB41F}" srcOrd="0" destOrd="0" presId="urn:microsoft.com/office/officeart/2018/2/layout/IconVerticalSolidList"/>
    <dgm:cxn modelId="{1A5F3E59-3C4B-404D-A4D5-438A947FE18C}" type="presParOf" srcId="{29EE55F1-EB7F-42F5-BD28-5AAEB590D7B7}" destId="{64BD57EB-5297-4A20-9BB5-734DB98EE021}" srcOrd="1" destOrd="0" presId="urn:microsoft.com/office/officeart/2018/2/layout/IconVerticalSolidList"/>
    <dgm:cxn modelId="{FA407955-5422-4F9C-B2BD-4703072B57DA}" type="presParOf" srcId="{29EE55F1-EB7F-42F5-BD28-5AAEB590D7B7}" destId="{60B4892E-8416-409D-A122-022B9465CC8E}" srcOrd="2" destOrd="0" presId="urn:microsoft.com/office/officeart/2018/2/layout/IconVerticalSolidList"/>
    <dgm:cxn modelId="{38F4F20B-AA55-45C0-98D6-B60544A5512F}" type="presParOf" srcId="{29EE55F1-EB7F-42F5-BD28-5AAEB590D7B7}" destId="{440A0E61-9D0A-4326-A52D-0D23E5671098}" srcOrd="3" destOrd="0" presId="urn:microsoft.com/office/officeart/2018/2/layout/IconVerticalSolidList"/>
    <dgm:cxn modelId="{C348047E-D612-4198-A73B-26DA21BBEB33}" type="presParOf" srcId="{29EE55F1-EB7F-42F5-BD28-5AAEB590D7B7}" destId="{5D834E9A-9B73-46A9-98FC-7A38173728D3}" srcOrd="4" destOrd="0" presId="urn:microsoft.com/office/officeart/2018/2/layout/IconVerticalSolidList"/>
    <dgm:cxn modelId="{3FE57327-BF5E-4DFA-86C0-46EE46B88BE7}" type="presParOf" srcId="{17709674-89A2-437A-9954-54D3160FD55B}" destId="{04CF24D7-9F88-4795-868F-47A54B89BE76}" srcOrd="5" destOrd="0" presId="urn:microsoft.com/office/officeart/2018/2/layout/IconVerticalSolidList"/>
    <dgm:cxn modelId="{7141E8EB-2E35-48AC-A68F-B08AB4EA1DD1}" type="presParOf" srcId="{17709674-89A2-437A-9954-54D3160FD55B}" destId="{5E65DAA7-85EA-41D9-86F0-52438AB63719}" srcOrd="6" destOrd="0" presId="urn:microsoft.com/office/officeart/2018/2/layout/IconVerticalSolidList"/>
    <dgm:cxn modelId="{2E8956DD-8BE6-47B6-B48B-CA59DF05B4D3}" type="presParOf" srcId="{5E65DAA7-85EA-41D9-86F0-52438AB63719}" destId="{AD26112D-02DD-42AC-BB58-640187E251F1}" srcOrd="0" destOrd="0" presId="urn:microsoft.com/office/officeart/2018/2/layout/IconVerticalSolidList"/>
    <dgm:cxn modelId="{70505BF0-AE5B-4001-BE8E-3874683245CA}" type="presParOf" srcId="{5E65DAA7-85EA-41D9-86F0-52438AB63719}" destId="{17B3E510-1FDB-4A96-AB19-ED403A6D5DAF}" srcOrd="1" destOrd="0" presId="urn:microsoft.com/office/officeart/2018/2/layout/IconVerticalSolidList"/>
    <dgm:cxn modelId="{EB475BDB-0C2A-4265-BB71-4CD2F8E72341}" type="presParOf" srcId="{5E65DAA7-85EA-41D9-86F0-52438AB63719}" destId="{8B962144-DCAE-4D09-9E25-A74CD4C4B51F}" srcOrd="2" destOrd="0" presId="urn:microsoft.com/office/officeart/2018/2/layout/IconVerticalSolidList"/>
    <dgm:cxn modelId="{8A53EBD6-4BC3-4363-968E-77AB6A26A066}" type="presParOf" srcId="{5E65DAA7-85EA-41D9-86F0-52438AB63719}" destId="{BD3C518E-5E14-4CDC-9A12-857167CA57E1}" srcOrd="3" destOrd="0" presId="urn:microsoft.com/office/officeart/2018/2/layout/IconVerticalSolidList"/>
    <dgm:cxn modelId="{5C1BD57C-D87D-4B60-808E-F806F1C08488}" type="presParOf" srcId="{5E65DAA7-85EA-41D9-86F0-52438AB63719}" destId="{31BD6EE1-51C2-40BB-9DD4-8E744E8610D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0D255-456F-4741-A2CF-0922933288F6}">
      <dsp:nvSpPr>
        <dsp:cNvPr id="0" name=""/>
        <dsp:cNvSpPr/>
      </dsp:nvSpPr>
      <dsp:spPr>
        <a:xfrm>
          <a:off x="0" y="4305"/>
          <a:ext cx="6190459" cy="1002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9C10C-5393-46D3-80D5-8EF6C5421033}">
      <dsp:nvSpPr>
        <dsp:cNvPr id="0" name=""/>
        <dsp:cNvSpPr/>
      </dsp:nvSpPr>
      <dsp:spPr>
        <a:xfrm>
          <a:off x="303143" y="229784"/>
          <a:ext cx="551169" cy="551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868E1-26EB-487A-AB26-FB8E36444356}">
      <dsp:nvSpPr>
        <dsp:cNvPr id="0" name=""/>
        <dsp:cNvSpPr/>
      </dsp:nvSpPr>
      <dsp:spPr>
        <a:xfrm>
          <a:off x="1157456" y="4305"/>
          <a:ext cx="2785706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2022</a:t>
          </a:r>
        </a:p>
      </dsp:txBody>
      <dsp:txXfrm>
        <a:off x="1157456" y="4305"/>
        <a:ext cx="2785706" cy="1002126"/>
      </dsp:txXfrm>
    </dsp:sp>
    <dsp:sp modelId="{FCB0050F-6F16-4BD3-9AF9-767682575036}">
      <dsp:nvSpPr>
        <dsp:cNvPr id="0" name=""/>
        <dsp:cNvSpPr/>
      </dsp:nvSpPr>
      <dsp:spPr>
        <a:xfrm>
          <a:off x="3943162" y="4305"/>
          <a:ext cx="2246164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Komtek beholderfelt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Elektroniske køyreordre</a:t>
          </a:r>
        </a:p>
      </dsp:txBody>
      <dsp:txXfrm>
        <a:off x="3943162" y="4305"/>
        <a:ext cx="2246164" cy="1002126"/>
      </dsp:txXfrm>
    </dsp:sp>
    <dsp:sp modelId="{DB8C4B25-1CDA-446D-BC35-1314CDB71EC1}">
      <dsp:nvSpPr>
        <dsp:cNvPr id="0" name=""/>
        <dsp:cNvSpPr/>
      </dsp:nvSpPr>
      <dsp:spPr>
        <a:xfrm>
          <a:off x="0" y="1256964"/>
          <a:ext cx="6190459" cy="1002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24279-EBE5-4602-98AA-758D1294973B}">
      <dsp:nvSpPr>
        <dsp:cNvPr id="0" name=""/>
        <dsp:cNvSpPr/>
      </dsp:nvSpPr>
      <dsp:spPr>
        <a:xfrm>
          <a:off x="303143" y="1482442"/>
          <a:ext cx="551169" cy="551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C59B0-3D3A-4713-A33E-340C2C4BD73A}">
      <dsp:nvSpPr>
        <dsp:cNvPr id="0" name=""/>
        <dsp:cNvSpPr/>
      </dsp:nvSpPr>
      <dsp:spPr>
        <a:xfrm>
          <a:off x="1157456" y="1256964"/>
          <a:ext cx="2785706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2023</a:t>
          </a:r>
        </a:p>
      </dsp:txBody>
      <dsp:txXfrm>
        <a:off x="1157456" y="1256964"/>
        <a:ext cx="2785706" cy="1002126"/>
      </dsp:txXfrm>
    </dsp:sp>
    <dsp:sp modelId="{5C09F742-69CE-4630-BA2F-F75C46651BEA}">
      <dsp:nvSpPr>
        <dsp:cNvPr id="0" name=""/>
        <dsp:cNvSpPr/>
      </dsp:nvSpPr>
      <dsp:spPr>
        <a:xfrm>
          <a:off x="3943162" y="1256964"/>
          <a:ext cx="2246164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Innkjøp av RFID brikker	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Montering av RFID brikker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Programvare for dette arbeidet</a:t>
          </a:r>
        </a:p>
      </dsp:txBody>
      <dsp:txXfrm>
        <a:off x="3943162" y="1256964"/>
        <a:ext cx="2246164" cy="1002126"/>
      </dsp:txXfrm>
    </dsp:sp>
    <dsp:sp modelId="{C866FAF8-CE78-46A2-88A9-F070CBECB41F}">
      <dsp:nvSpPr>
        <dsp:cNvPr id="0" name=""/>
        <dsp:cNvSpPr/>
      </dsp:nvSpPr>
      <dsp:spPr>
        <a:xfrm>
          <a:off x="0" y="2509622"/>
          <a:ext cx="6190459" cy="1002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D57EB-5297-4A20-9BB5-734DB98EE021}">
      <dsp:nvSpPr>
        <dsp:cNvPr id="0" name=""/>
        <dsp:cNvSpPr/>
      </dsp:nvSpPr>
      <dsp:spPr>
        <a:xfrm>
          <a:off x="303143" y="2735100"/>
          <a:ext cx="551169" cy="5511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A0E61-9D0A-4326-A52D-0D23E5671098}">
      <dsp:nvSpPr>
        <dsp:cNvPr id="0" name=""/>
        <dsp:cNvSpPr/>
      </dsp:nvSpPr>
      <dsp:spPr>
        <a:xfrm>
          <a:off x="1157456" y="2509622"/>
          <a:ext cx="2785706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2024</a:t>
          </a:r>
        </a:p>
      </dsp:txBody>
      <dsp:txXfrm>
        <a:off x="1157456" y="2509622"/>
        <a:ext cx="2785706" cy="1002126"/>
      </dsp:txXfrm>
    </dsp:sp>
    <dsp:sp modelId="{5D834E9A-9B73-46A9-98FC-7A38173728D3}">
      <dsp:nvSpPr>
        <dsp:cNvPr id="0" name=""/>
        <dsp:cNvSpPr/>
      </dsp:nvSpPr>
      <dsp:spPr>
        <a:xfrm>
          <a:off x="3943162" y="2509622"/>
          <a:ext cx="2246164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Montering av BOTEK utstyr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Innføring av programvare som snakkar med bil og komtek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Testing av system</a:t>
          </a:r>
        </a:p>
      </dsp:txBody>
      <dsp:txXfrm>
        <a:off x="3943162" y="2509622"/>
        <a:ext cx="2246164" cy="1002126"/>
      </dsp:txXfrm>
    </dsp:sp>
    <dsp:sp modelId="{AD26112D-02DD-42AC-BB58-640187E251F1}">
      <dsp:nvSpPr>
        <dsp:cNvPr id="0" name=""/>
        <dsp:cNvSpPr/>
      </dsp:nvSpPr>
      <dsp:spPr>
        <a:xfrm>
          <a:off x="0" y="3762280"/>
          <a:ext cx="6190459" cy="1002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3E510-1FDB-4A96-AB19-ED403A6D5DAF}">
      <dsp:nvSpPr>
        <dsp:cNvPr id="0" name=""/>
        <dsp:cNvSpPr/>
      </dsp:nvSpPr>
      <dsp:spPr>
        <a:xfrm>
          <a:off x="303143" y="3987759"/>
          <a:ext cx="551169" cy="5511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C518E-5E14-4CDC-9A12-857167CA57E1}">
      <dsp:nvSpPr>
        <dsp:cNvPr id="0" name=""/>
        <dsp:cNvSpPr/>
      </dsp:nvSpPr>
      <dsp:spPr>
        <a:xfrm>
          <a:off x="1157456" y="3762280"/>
          <a:ext cx="2785706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2025</a:t>
          </a:r>
        </a:p>
      </dsp:txBody>
      <dsp:txXfrm>
        <a:off x="1157456" y="3762280"/>
        <a:ext cx="2785706" cy="1002126"/>
      </dsp:txXfrm>
    </dsp:sp>
    <dsp:sp modelId="{31BD6EE1-51C2-40BB-9DD4-8E744E8610D6}">
      <dsp:nvSpPr>
        <dsp:cNvPr id="0" name=""/>
        <dsp:cNvSpPr/>
      </dsp:nvSpPr>
      <dsp:spPr>
        <a:xfrm>
          <a:off x="3943162" y="3762280"/>
          <a:ext cx="2246164" cy="100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8" tIns="106058" rIns="106058" bIns="1060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RFID i bruk ved innsamling av </a:t>
          </a:r>
          <a:r>
            <a:rPr lang="nb-NO" sz="1100" kern="1200" dirty="0" err="1"/>
            <a:t>hushaldningsavfall</a:t>
          </a:r>
          <a:r>
            <a:rPr lang="nb-NO" sz="1100" kern="1200" dirty="0"/>
            <a:t>, bytte, innlevering og utlevering av </a:t>
          </a:r>
          <a:r>
            <a:rPr lang="nb-NO" sz="1100" kern="1200" dirty="0" err="1"/>
            <a:t>dunkar</a:t>
          </a:r>
          <a:r>
            <a:rPr lang="nb-NO" sz="1100" kern="1200" dirty="0"/>
            <a:t>. </a:t>
          </a:r>
        </a:p>
      </dsp:txBody>
      <dsp:txXfrm>
        <a:off x="3943162" y="3762280"/>
        <a:ext cx="2246164" cy="1002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21089-9B90-4DA0-A2C6-96E4DB354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6FEC494-BC7F-4262-9F97-A39D94971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593252-AB74-48DB-B9CB-42603251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377E2C-3D86-4BC3-B99D-C7DC3753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735F53-C616-4D19-862F-C8ABB472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5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91207F-041A-4FDF-A074-A4FB9824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7E48C3F-0F6C-491E-B732-37B5644B6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2591E6-17D8-4994-A5CE-0A51B26C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A363F-3515-47EF-A3BA-8AFA43E9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D87990-B7BB-4D8C-8454-21E53592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0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BA7CD9F-1794-45AD-9EF3-D02CF1F59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2B0CB31-9C73-4753-A834-9DFD16EEA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B0A914-4A24-4BE0-9FB0-5F675D60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651948-611B-4A9E-A984-8DA8D5615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FEECC5-7C5E-4756-AC6C-4F4EBA2B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74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62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91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3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0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40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18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38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2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13F7A1-4951-4237-9A2F-FB1E0804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161B49-B2D9-4E25-8ED1-E80DC0619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3E88CD-9BE7-4EC4-9734-113770FA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9BB977-F641-4D07-A5D2-B2938A2C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4D8CB9-282F-4F52-9E65-B6016175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75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6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70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461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3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61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97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79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7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016912-2B59-4DE3-AE26-B49ADFC3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F76F138-E2D0-4D60-901F-9C3B411B4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ADB5A4E-0024-4E6C-96DB-EF619460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4B89E9-AAEC-4BCA-88F4-08778FB7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FB47AC-24F7-46A9-81DC-7CD420988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2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932C-88AC-4E3B-932A-499EC6B5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7EEB1A-DCF5-417B-A20B-4307AA62F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741DB45-2C9A-4B32-B475-F201A96E3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646B39C-4BCB-4524-B312-8746C404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6781852-4975-4DFF-BC0B-B012DFE7E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5D83C6B-741C-4717-8831-CF38B1DF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1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605AC9-2ABE-451D-8000-6877F0CF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64BF23-E1E1-4279-9DE2-6F4A04506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9D3E51-ED9A-4935-A5F2-C3F183B87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A10C3D4-D58E-4238-9E98-6FE1A9B71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871B0CD-E336-483F-AF91-4188C88D2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83C6F26-44CF-4353-B971-577C0D18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1988BF3-9C2C-4A2A-87ED-7504F76B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B1EA04C-0FEC-48A4-977E-502BA2DB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4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D80229-9F6B-4825-AB57-27AF0157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8D431C0-9B33-4FA1-A188-AB49FFE5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B0EB333-419C-44AC-B19D-F2D25514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62AF70C-F48E-4F25-B194-711EC1C2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6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DCE3A4D-0E13-4E91-9CE1-6807F883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0865AA-4928-48BC-AA44-146542EB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33576D4-8722-41F0-A480-D35043DD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8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DF4671-6FFB-4829-8652-34B4CB8D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FCDC7F-9A77-4437-BF71-3DB5BFFF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24A33F-6FAB-4B06-886E-938B376F7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88F3A0-233D-42CD-A0AC-F23B1F44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A38139-64F6-4CC3-A3E7-AF671F5F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F76ECA4-0B11-4F0A-BBDF-4DFE50D8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0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EB8F67-A421-4F0E-AFA0-50425B22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DE39086-C737-43F0-B8A5-88AAA3C67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F818787-2D10-424F-BE09-CD62F2AA8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CA970BC-AC2A-4BC2-9D0E-7113595B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333BB30-0EF6-4BDC-AF2D-4C6D9167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3991153-63DA-43B1-9670-41A81478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5022433-723C-47CD-8E1C-9A1B3213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2CA578-19D9-4649-852E-3285FE9C4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A99EAB-68AC-4D35-9B52-09DBEB230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98094E-F9F6-4C5F-99F4-672DD20FD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DA2248-3DD5-4AB7-B818-8EDB98177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7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4D57BDD-E64A-4D27-8978-82FFCA18A12C}" type="datetimeFigureOut">
              <a:rPr lang="en-US" smtClean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1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32BE8A-9D55-4910-92BF-A106416BA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5645" y="685799"/>
            <a:ext cx="8001000" cy="2971801"/>
          </a:xfrm>
        </p:spPr>
        <p:txBody>
          <a:bodyPr>
            <a:normAutofit/>
          </a:bodyPr>
          <a:lstStyle/>
          <a:p>
            <a:r>
              <a:rPr lang="nb-NO" dirty="0"/>
              <a:t>Digitalisering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13E71BE-BD00-4C9F-9E0D-7D263C21F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5645" y="3843867"/>
            <a:ext cx="6400800" cy="1947333"/>
          </a:xfrm>
        </p:spPr>
        <p:txBody>
          <a:bodyPr>
            <a:normAutofit/>
          </a:bodyPr>
          <a:lstStyle/>
          <a:p>
            <a:r>
              <a:rPr lang="nb-NO" dirty="0"/>
              <a:t>RFID-brikker og sann tid rapportering til kunde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6454647-3EDC-4568-ADA7-475964560AB4}"/>
              </a:ext>
            </a:extLst>
          </p:cNvPr>
          <p:cNvSpPr txBox="1"/>
          <p:nvPr/>
        </p:nvSpPr>
        <p:spPr>
          <a:xfrm>
            <a:off x="9018165" y="5920422"/>
            <a:ext cx="19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08.06.21</a:t>
            </a:r>
          </a:p>
        </p:txBody>
      </p:sp>
    </p:spTree>
    <p:extLst>
      <p:ext uri="{BB962C8B-B14F-4D97-AF65-F5344CB8AC3E}">
        <p14:creationId xmlns:p14="http://schemas.microsoft.com/office/powerpoint/2010/main" val="41568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88DA6E3-8C0F-4CB0-A181-6178FA42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nb-NO" dirty="0"/>
              <a:t>KOMTEK</a:t>
            </a:r>
            <a:endParaRPr lang="nb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468436-D075-4061-B509-4AE79941A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tx1"/>
                </a:solidFill>
              </a:rPr>
              <a:t>Forvaltningssystem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Grunnlagsdata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Register over alle eigedomar, kundar, abonnement, dunkar, osv. 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Alle rutene er bygd opp i Komtek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Avvikssystem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Kalenderforvaltning</a:t>
            </a:r>
          </a:p>
          <a:p>
            <a:r>
              <a:rPr lang="nb-NO">
                <a:solidFill>
                  <a:schemeClr val="tx1"/>
                </a:solidFill>
              </a:rPr>
              <a:t>Vi har eit veldig godt grunnlag for å starte med RFID.</a:t>
            </a:r>
          </a:p>
        </p:txBody>
      </p:sp>
    </p:spTree>
    <p:extLst>
      <p:ext uri="{BB962C8B-B14F-4D97-AF65-F5344CB8AC3E}">
        <p14:creationId xmlns:p14="http://schemas.microsoft.com/office/powerpoint/2010/main" val="1975098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3CA54C-69BA-474B-B5C9-198659BF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82886B-2602-4212-A6F0-E237A4541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F9E916A-EBD2-475C-A613-AA6BCC39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64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E7C6538-E740-4B9F-A5E1-F3831657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nb-NO"/>
              <a:t>Montering av RFID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ED48AD-EBA0-4527-8F6A-49A5C499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29000 </a:t>
            </a:r>
            <a:r>
              <a:rPr lang="nb-NO" dirty="0" err="1">
                <a:solidFill>
                  <a:schemeClr val="tx1"/>
                </a:solidFill>
              </a:rPr>
              <a:t>dunkar</a:t>
            </a:r>
            <a:r>
              <a:rPr lang="nb-NO" dirty="0">
                <a:solidFill>
                  <a:schemeClr val="tx1"/>
                </a:solidFill>
              </a:rPr>
              <a:t> som skal </a:t>
            </a:r>
            <a:r>
              <a:rPr lang="nb-NO" dirty="0" err="1">
                <a:solidFill>
                  <a:schemeClr val="tx1"/>
                </a:solidFill>
              </a:rPr>
              <a:t>merkast</a:t>
            </a:r>
            <a:r>
              <a:rPr lang="nb-NO" dirty="0">
                <a:solidFill>
                  <a:schemeClr val="tx1"/>
                </a:solidFill>
              </a:rPr>
              <a:t> opp</a:t>
            </a:r>
          </a:p>
          <a:p>
            <a:r>
              <a:rPr lang="nb-NO" dirty="0">
                <a:solidFill>
                  <a:schemeClr val="tx1"/>
                </a:solidFill>
              </a:rPr>
              <a:t>150 brikker per dag (2 </a:t>
            </a:r>
            <a:r>
              <a:rPr lang="nb-NO" dirty="0" err="1">
                <a:solidFill>
                  <a:schemeClr val="tx1"/>
                </a:solidFill>
              </a:rPr>
              <a:t>personar</a:t>
            </a:r>
            <a:r>
              <a:rPr lang="nb-NO" dirty="0">
                <a:solidFill>
                  <a:schemeClr val="tx1"/>
                </a:solidFill>
              </a:rPr>
              <a:t>)</a:t>
            </a:r>
          </a:p>
          <a:p>
            <a:r>
              <a:rPr lang="nb-NO" dirty="0">
                <a:solidFill>
                  <a:schemeClr val="tx1"/>
                </a:solidFill>
              </a:rPr>
              <a:t>193 </a:t>
            </a:r>
            <a:r>
              <a:rPr lang="nb-NO" dirty="0" err="1">
                <a:solidFill>
                  <a:schemeClr val="tx1"/>
                </a:solidFill>
              </a:rPr>
              <a:t>arbeidsdagar</a:t>
            </a:r>
            <a:r>
              <a:rPr lang="nb-NO" dirty="0">
                <a:solidFill>
                  <a:schemeClr val="tx1"/>
                </a:solidFill>
              </a:rPr>
              <a:t> (2 </a:t>
            </a:r>
            <a:r>
              <a:rPr lang="nb-NO" dirty="0" err="1">
                <a:solidFill>
                  <a:schemeClr val="tx1"/>
                </a:solidFill>
              </a:rPr>
              <a:t>personar</a:t>
            </a:r>
            <a:r>
              <a:rPr lang="nb-NO" dirty="0">
                <a:solidFill>
                  <a:schemeClr val="tx1"/>
                </a:solidFill>
              </a:rPr>
              <a:t>) = 386 </a:t>
            </a:r>
            <a:r>
              <a:rPr lang="nb-NO" dirty="0" err="1">
                <a:solidFill>
                  <a:schemeClr val="tx1"/>
                </a:solidFill>
              </a:rPr>
              <a:t>arbeidsdagar</a:t>
            </a:r>
            <a:r>
              <a:rPr lang="nb-NO" dirty="0">
                <a:solidFill>
                  <a:schemeClr val="tx1"/>
                </a:solidFill>
              </a:rPr>
              <a:t> per pers</a:t>
            </a:r>
          </a:p>
          <a:p>
            <a:r>
              <a:rPr lang="nb-NO" dirty="0">
                <a:solidFill>
                  <a:schemeClr val="tx1"/>
                </a:solidFill>
              </a:rPr>
              <a:t>1,7 årsverk</a:t>
            </a:r>
          </a:p>
          <a:p>
            <a:r>
              <a:rPr lang="nb-NO" dirty="0" err="1">
                <a:solidFill>
                  <a:schemeClr val="tx1"/>
                </a:solidFill>
              </a:rPr>
              <a:t>Kostnadar</a:t>
            </a:r>
            <a:r>
              <a:rPr lang="nb-NO" dirty="0">
                <a:solidFill>
                  <a:schemeClr val="tx1"/>
                </a:solidFill>
              </a:rPr>
              <a:t> på innkjøp brikke: 435000,- (15 kr per brikke)</a:t>
            </a:r>
          </a:p>
          <a:p>
            <a:r>
              <a:rPr lang="nb-NO" dirty="0" err="1">
                <a:solidFill>
                  <a:schemeClr val="tx1"/>
                </a:solidFill>
              </a:rPr>
              <a:t>Kostnadar</a:t>
            </a:r>
            <a:r>
              <a:rPr lang="nb-NO" dirty="0">
                <a:solidFill>
                  <a:schemeClr val="tx1"/>
                </a:solidFill>
              </a:rPr>
              <a:t> lønn personell: 660000,-</a:t>
            </a:r>
          </a:p>
          <a:p>
            <a:r>
              <a:rPr lang="nb-NO" dirty="0">
                <a:solidFill>
                  <a:schemeClr val="tx1"/>
                </a:solidFill>
              </a:rPr>
              <a:t>I tillegg kjem </a:t>
            </a:r>
            <a:r>
              <a:rPr lang="nb-NO" dirty="0" err="1">
                <a:solidFill>
                  <a:schemeClr val="tx1"/>
                </a:solidFill>
              </a:rPr>
              <a:t>leige</a:t>
            </a:r>
            <a:r>
              <a:rPr lang="nb-NO" dirty="0">
                <a:solidFill>
                  <a:schemeClr val="tx1"/>
                </a:solidFill>
              </a:rPr>
              <a:t> av bil, sosiale </a:t>
            </a:r>
            <a:r>
              <a:rPr lang="nb-NO" dirty="0" err="1">
                <a:solidFill>
                  <a:schemeClr val="tx1"/>
                </a:solidFill>
              </a:rPr>
              <a:t>kostnadar</a:t>
            </a:r>
            <a:r>
              <a:rPr lang="nb-NO" dirty="0">
                <a:solidFill>
                  <a:schemeClr val="tx1"/>
                </a:solidFill>
              </a:rPr>
              <a:t> og eventuelle </a:t>
            </a:r>
            <a:r>
              <a:rPr lang="nb-NO" dirty="0" err="1">
                <a:solidFill>
                  <a:schemeClr val="tx1"/>
                </a:solidFill>
              </a:rPr>
              <a:t>forsinkingar</a:t>
            </a:r>
            <a:r>
              <a:rPr lang="nb-NO" dirty="0">
                <a:solidFill>
                  <a:schemeClr val="tx1"/>
                </a:solidFill>
              </a:rPr>
              <a:t>. 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49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8BCE3F-45D9-47B3-9C0B-2452244B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4000" dirty="0"/>
              <a:t>PROGRAMVARE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777BDE-9776-4E07-BE77-59FD5BD2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962" y="46973"/>
            <a:ext cx="5604851" cy="6858000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lnSpc>
                <a:spcPct val="90000"/>
              </a:lnSpc>
              <a:buNone/>
            </a:pPr>
            <a:endParaRPr lang="nb-NO" sz="7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nb-NO" sz="2900" u="sng" dirty="0" err="1">
                <a:solidFill>
                  <a:schemeClr val="tx1"/>
                </a:solidFill>
              </a:rPr>
              <a:t>Komtek</a:t>
            </a:r>
            <a:r>
              <a:rPr lang="nb-NO" sz="2900" u="sng" dirty="0">
                <a:solidFill>
                  <a:schemeClr val="tx1"/>
                </a:solidFill>
              </a:rPr>
              <a:t> Beholder felt</a:t>
            </a:r>
          </a:p>
          <a:p>
            <a:pPr lvl="2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Kvittere </a:t>
            </a:r>
            <a:r>
              <a:rPr lang="nb-NO" sz="2900" dirty="0" err="1">
                <a:solidFill>
                  <a:schemeClr val="tx1"/>
                </a:solidFill>
              </a:rPr>
              <a:t>utleveringar</a:t>
            </a:r>
            <a:r>
              <a:rPr lang="nb-NO" sz="2900" dirty="0">
                <a:solidFill>
                  <a:schemeClr val="tx1"/>
                </a:solidFill>
              </a:rPr>
              <a:t>, </a:t>
            </a:r>
            <a:r>
              <a:rPr lang="nb-NO" sz="2900" dirty="0" err="1">
                <a:solidFill>
                  <a:schemeClr val="tx1"/>
                </a:solidFill>
              </a:rPr>
              <a:t>innleveringar</a:t>
            </a:r>
            <a:r>
              <a:rPr lang="nb-NO" sz="2900" dirty="0">
                <a:solidFill>
                  <a:schemeClr val="tx1"/>
                </a:solidFill>
              </a:rPr>
              <a:t> og </a:t>
            </a:r>
            <a:r>
              <a:rPr lang="nb-NO" sz="2900" dirty="0" err="1">
                <a:solidFill>
                  <a:schemeClr val="tx1"/>
                </a:solidFill>
              </a:rPr>
              <a:t>reperasjonar</a:t>
            </a:r>
            <a:r>
              <a:rPr lang="nb-NO" sz="2900" dirty="0">
                <a:solidFill>
                  <a:schemeClr val="tx1"/>
                </a:solidFill>
              </a:rPr>
              <a:t> av </a:t>
            </a:r>
            <a:r>
              <a:rPr lang="nb-NO" sz="2900" dirty="0" err="1">
                <a:solidFill>
                  <a:schemeClr val="tx1"/>
                </a:solidFill>
              </a:rPr>
              <a:t>dunkar</a:t>
            </a:r>
            <a:r>
              <a:rPr lang="nb-NO" sz="2900" dirty="0">
                <a:solidFill>
                  <a:schemeClr val="tx1"/>
                </a:solidFill>
              </a:rPr>
              <a:t>.</a:t>
            </a:r>
          </a:p>
          <a:p>
            <a:pPr lvl="3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Erstatter dagens papirordre.</a:t>
            </a:r>
          </a:p>
          <a:p>
            <a:pPr lvl="2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Slutt på bruk av papirlister og manuelle </a:t>
            </a:r>
            <a:r>
              <a:rPr lang="nb-NO" sz="2900" dirty="0" err="1">
                <a:solidFill>
                  <a:schemeClr val="tx1"/>
                </a:solidFill>
              </a:rPr>
              <a:t>registreringar</a:t>
            </a:r>
            <a:r>
              <a:rPr lang="nb-NO" sz="2900" dirty="0">
                <a:solidFill>
                  <a:schemeClr val="tx1"/>
                </a:solidFill>
              </a:rPr>
              <a:t>.</a:t>
            </a:r>
          </a:p>
          <a:p>
            <a:pPr lvl="2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Effektiv arbeidsprosess rundt dunkadministrasjon og prosjekt som merking av RFID.</a:t>
            </a:r>
          </a:p>
          <a:p>
            <a:pPr lvl="2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Oppdrag blir kvittert ferdig ute i feltet og blir sendt direkte til </a:t>
            </a:r>
            <a:r>
              <a:rPr lang="nb-NO" sz="2900" dirty="0" err="1">
                <a:solidFill>
                  <a:schemeClr val="tx1"/>
                </a:solidFill>
              </a:rPr>
              <a:t>Komtek</a:t>
            </a:r>
            <a:r>
              <a:rPr lang="nb-NO" sz="29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nb-NO" sz="2900" u="sng" dirty="0">
                <a:solidFill>
                  <a:schemeClr val="tx1"/>
                </a:solidFill>
              </a:rPr>
              <a:t>EDP oppmerking</a:t>
            </a:r>
          </a:p>
          <a:p>
            <a:pPr lvl="2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Programvare for å registrere RFID på dunk, og kople ID opp mot riktig </a:t>
            </a:r>
            <a:r>
              <a:rPr lang="nb-NO" sz="2900" dirty="0" err="1">
                <a:solidFill>
                  <a:schemeClr val="tx1"/>
                </a:solidFill>
              </a:rPr>
              <a:t>behaldar</a:t>
            </a:r>
            <a:r>
              <a:rPr lang="nb-NO" sz="29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nb-NO" sz="2900" u="sng" dirty="0">
                <a:solidFill>
                  <a:schemeClr val="tx1"/>
                </a:solidFill>
              </a:rPr>
              <a:t>EDP mobile</a:t>
            </a:r>
          </a:p>
          <a:p>
            <a:pPr lvl="2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Klient som </a:t>
            </a:r>
            <a:r>
              <a:rPr lang="nb-NO" sz="2900" dirty="0" err="1">
                <a:solidFill>
                  <a:schemeClr val="tx1"/>
                </a:solidFill>
              </a:rPr>
              <a:t>ein</a:t>
            </a:r>
            <a:r>
              <a:rPr lang="nb-NO" sz="2900" dirty="0">
                <a:solidFill>
                  <a:schemeClr val="tx1"/>
                </a:solidFill>
              </a:rPr>
              <a:t> </a:t>
            </a:r>
            <a:r>
              <a:rPr lang="nb-NO" sz="2900" dirty="0" err="1">
                <a:solidFill>
                  <a:schemeClr val="tx1"/>
                </a:solidFill>
              </a:rPr>
              <a:t>nyttar</a:t>
            </a:r>
            <a:r>
              <a:rPr lang="nb-NO" sz="2900" dirty="0">
                <a:solidFill>
                  <a:schemeClr val="tx1"/>
                </a:solidFill>
              </a:rPr>
              <a:t> på nettbrett i </a:t>
            </a:r>
            <a:r>
              <a:rPr lang="nb-NO" sz="2900" dirty="0" err="1">
                <a:solidFill>
                  <a:schemeClr val="tx1"/>
                </a:solidFill>
              </a:rPr>
              <a:t>bilane</a:t>
            </a:r>
            <a:r>
              <a:rPr lang="nb-NO" sz="2900" dirty="0">
                <a:solidFill>
                  <a:schemeClr val="tx1"/>
                </a:solidFill>
              </a:rPr>
              <a:t>.</a:t>
            </a:r>
          </a:p>
          <a:p>
            <a:pPr lvl="2">
              <a:lnSpc>
                <a:spcPct val="90000"/>
              </a:lnSpc>
            </a:pPr>
            <a:r>
              <a:rPr lang="nb-NO" sz="2900" dirty="0" err="1">
                <a:solidFill>
                  <a:schemeClr val="tx1"/>
                </a:solidFill>
              </a:rPr>
              <a:t>Køyrelister</a:t>
            </a:r>
            <a:r>
              <a:rPr lang="nb-NO" sz="2900" dirty="0">
                <a:solidFill>
                  <a:schemeClr val="tx1"/>
                </a:solidFill>
              </a:rPr>
              <a:t>/ruter, registrering av </a:t>
            </a:r>
            <a:r>
              <a:rPr lang="nb-NO" sz="2900" dirty="0" err="1">
                <a:solidFill>
                  <a:schemeClr val="tx1"/>
                </a:solidFill>
              </a:rPr>
              <a:t>dunkar</a:t>
            </a:r>
            <a:r>
              <a:rPr lang="nb-NO" sz="2900" dirty="0">
                <a:solidFill>
                  <a:schemeClr val="tx1"/>
                </a:solidFill>
              </a:rPr>
              <a:t>, avviksbehandling.</a:t>
            </a:r>
          </a:p>
          <a:p>
            <a:pPr lvl="1">
              <a:lnSpc>
                <a:spcPct val="90000"/>
              </a:lnSpc>
            </a:pPr>
            <a:r>
              <a:rPr lang="nb-NO" sz="2900" u="sng" dirty="0">
                <a:solidFill>
                  <a:schemeClr val="tx1"/>
                </a:solidFill>
              </a:rPr>
              <a:t>EDP </a:t>
            </a:r>
            <a:r>
              <a:rPr lang="nb-NO" sz="2900" u="sng" dirty="0" err="1">
                <a:solidFill>
                  <a:schemeClr val="tx1"/>
                </a:solidFill>
              </a:rPr>
              <a:t>admin</a:t>
            </a:r>
            <a:endParaRPr lang="nb-NO" sz="2900" u="sng" dirty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Klient som </a:t>
            </a:r>
            <a:r>
              <a:rPr lang="nb-NO" sz="2900" dirty="0" err="1">
                <a:solidFill>
                  <a:schemeClr val="tx1"/>
                </a:solidFill>
              </a:rPr>
              <a:t>ein</a:t>
            </a:r>
            <a:r>
              <a:rPr lang="nb-NO" sz="2900" dirty="0">
                <a:solidFill>
                  <a:schemeClr val="tx1"/>
                </a:solidFill>
              </a:rPr>
              <a:t> </a:t>
            </a:r>
            <a:r>
              <a:rPr lang="nb-NO" sz="2900" dirty="0" err="1">
                <a:solidFill>
                  <a:schemeClr val="tx1"/>
                </a:solidFill>
              </a:rPr>
              <a:t>nyttar</a:t>
            </a:r>
            <a:r>
              <a:rPr lang="nb-NO" sz="2900" dirty="0">
                <a:solidFill>
                  <a:schemeClr val="tx1"/>
                </a:solidFill>
              </a:rPr>
              <a:t> for operativ planlegging av </a:t>
            </a:r>
            <a:r>
              <a:rPr lang="nb-NO" sz="2900" dirty="0" err="1">
                <a:solidFill>
                  <a:schemeClr val="tx1"/>
                </a:solidFill>
              </a:rPr>
              <a:t>dei</a:t>
            </a:r>
            <a:r>
              <a:rPr lang="nb-NO" sz="2900" dirty="0">
                <a:solidFill>
                  <a:schemeClr val="tx1"/>
                </a:solidFill>
              </a:rPr>
              <a:t> ulike oppdraga som </a:t>
            </a:r>
            <a:r>
              <a:rPr lang="nb-NO" sz="2900" dirty="0" err="1">
                <a:solidFill>
                  <a:schemeClr val="tx1"/>
                </a:solidFill>
              </a:rPr>
              <a:t>bilane</a:t>
            </a:r>
            <a:r>
              <a:rPr lang="nb-NO" sz="2900" dirty="0">
                <a:solidFill>
                  <a:schemeClr val="tx1"/>
                </a:solidFill>
              </a:rPr>
              <a:t> har og skal utføre.</a:t>
            </a:r>
          </a:p>
          <a:p>
            <a:pPr lvl="3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Overførte </a:t>
            </a:r>
            <a:r>
              <a:rPr lang="nb-NO" sz="2900" dirty="0" err="1">
                <a:solidFill>
                  <a:schemeClr val="tx1"/>
                </a:solidFill>
              </a:rPr>
              <a:t>køyrelister</a:t>
            </a:r>
            <a:r>
              <a:rPr lang="nb-NO" sz="2900" dirty="0">
                <a:solidFill>
                  <a:schemeClr val="tx1"/>
                </a:solidFill>
              </a:rPr>
              <a:t> </a:t>
            </a:r>
            <a:r>
              <a:rPr lang="nb-NO" sz="2900" dirty="0" err="1">
                <a:solidFill>
                  <a:schemeClr val="tx1"/>
                </a:solidFill>
              </a:rPr>
              <a:t>frå</a:t>
            </a:r>
            <a:r>
              <a:rPr lang="nb-NO" sz="2900" dirty="0">
                <a:solidFill>
                  <a:schemeClr val="tx1"/>
                </a:solidFill>
              </a:rPr>
              <a:t> </a:t>
            </a:r>
            <a:r>
              <a:rPr lang="nb-NO" sz="2900" dirty="0" err="1">
                <a:solidFill>
                  <a:schemeClr val="tx1"/>
                </a:solidFill>
              </a:rPr>
              <a:t>Komtek</a:t>
            </a:r>
            <a:endParaRPr lang="nb-NO" sz="2900" dirty="0">
              <a:solidFill>
                <a:schemeClr val="tx1"/>
              </a:solidFill>
            </a:endParaRPr>
          </a:p>
          <a:p>
            <a:pPr lvl="3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Oversiktskart som viser kvar </a:t>
            </a:r>
            <a:r>
              <a:rPr lang="nb-NO" sz="2900" dirty="0" err="1">
                <a:solidFill>
                  <a:schemeClr val="tx1"/>
                </a:solidFill>
              </a:rPr>
              <a:t>bilane</a:t>
            </a:r>
            <a:r>
              <a:rPr lang="nb-NO" sz="2900" dirty="0">
                <a:solidFill>
                  <a:schemeClr val="tx1"/>
                </a:solidFill>
              </a:rPr>
              <a:t> er til ei kvar tid</a:t>
            </a:r>
          </a:p>
          <a:p>
            <a:pPr lvl="3">
              <a:lnSpc>
                <a:spcPct val="90000"/>
              </a:lnSpc>
            </a:pPr>
            <a:r>
              <a:rPr lang="nb-NO" sz="2900" dirty="0" err="1">
                <a:solidFill>
                  <a:schemeClr val="tx1"/>
                </a:solidFill>
              </a:rPr>
              <a:t>Statestikkar</a:t>
            </a:r>
            <a:endParaRPr lang="nb-NO" sz="2900" dirty="0">
              <a:solidFill>
                <a:schemeClr val="tx1"/>
              </a:solidFill>
            </a:endParaRPr>
          </a:p>
          <a:p>
            <a:pPr lvl="3">
              <a:lnSpc>
                <a:spcPct val="90000"/>
              </a:lnSpc>
            </a:pPr>
            <a:r>
              <a:rPr lang="nb-NO" sz="2900" dirty="0">
                <a:solidFill>
                  <a:schemeClr val="tx1"/>
                </a:solidFill>
              </a:rPr>
              <a:t>Kan fordele oppdrag/</a:t>
            </a:r>
            <a:r>
              <a:rPr lang="nb-NO" sz="2900" dirty="0" err="1">
                <a:solidFill>
                  <a:schemeClr val="tx1"/>
                </a:solidFill>
              </a:rPr>
              <a:t>køyrelister</a:t>
            </a:r>
            <a:r>
              <a:rPr lang="nb-NO" sz="2900" dirty="0">
                <a:solidFill>
                  <a:schemeClr val="tx1"/>
                </a:solidFill>
              </a:rPr>
              <a:t> på </a:t>
            </a:r>
            <a:r>
              <a:rPr lang="nb-NO" sz="2900" dirty="0" err="1">
                <a:solidFill>
                  <a:schemeClr val="tx1"/>
                </a:solidFill>
              </a:rPr>
              <a:t>fleire</a:t>
            </a:r>
            <a:r>
              <a:rPr lang="nb-NO" sz="2900" dirty="0">
                <a:solidFill>
                  <a:schemeClr val="tx1"/>
                </a:solidFill>
              </a:rPr>
              <a:t> </a:t>
            </a:r>
            <a:r>
              <a:rPr lang="nb-NO" sz="2900" dirty="0" err="1">
                <a:solidFill>
                  <a:schemeClr val="tx1"/>
                </a:solidFill>
              </a:rPr>
              <a:t>bilar</a:t>
            </a:r>
            <a:endParaRPr lang="nb-NO" sz="2900" dirty="0">
              <a:solidFill>
                <a:schemeClr val="tx1"/>
              </a:solidFill>
            </a:endParaRPr>
          </a:p>
          <a:p>
            <a:pPr marL="914400" lvl="2" indent="0">
              <a:lnSpc>
                <a:spcPct val="90000"/>
              </a:lnSpc>
              <a:buNone/>
            </a:pPr>
            <a:endParaRPr lang="nb-NO" sz="700" dirty="0">
              <a:solidFill>
                <a:schemeClr val="tx1"/>
              </a:solidFill>
            </a:endParaRPr>
          </a:p>
          <a:p>
            <a:pPr marL="914400" lvl="2" indent="0">
              <a:lnSpc>
                <a:spcPct val="90000"/>
              </a:lnSpc>
              <a:buNone/>
            </a:pPr>
            <a:br>
              <a:rPr lang="nb-NO" sz="700" dirty="0">
                <a:solidFill>
                  <a:schemeClr val="tx1"/>
                </a:solidFill>
              </a:rPr>
            </a:br>
            <a:endParaRPr lang="nb-NO" sz="700" dirty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endParaRPr lang="nb-NO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7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Fjern sol Skies">
            <a:extLst>
              <a:ext uri="{FF2B5EF4-FFF2-40B4-BE49-F238E27FC236}">
                <a16:creationId xmlns:a16="http://schemas.microsoft.com/office/drawing/2014/main" id="{176A916A-FBA3-42ED-AAFB-229B701DA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99" y="-827066"/>
            <a:ext cx="13067121" cy="87114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B914DC3-D0F3-4EAE-AF4E-7882A7B26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69" y="719845"/>
            <a:ext cx="2142986" cy="413596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E084A4AA-743D-4E13-A760-5E5061FA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81" y="794485"/>
            <a:ext cx="6632153" cy="398668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>
            <a:extLst>
              <a:ext uri="{FF2B5EF4-FFF2-40B4-BE49-F238E27FC236}">
                <a16:creationId xmlns:a16="http://schemas.microsoft.com/office/drawing/2014/main" id="{0EFA2492-5354-435F-A98E-86FD415BC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698" y="485427"/>
            <a:ext cx="2535436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98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852BCBC7-F16D-490B-9E0A-3F17FB58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Kostnadar programvare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4B73FAC9-FF4E-4D45-BF0B-E42320999A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674236"/>
              </p:ext>
            </p:extLst>
          </p:nvPr>
        </p:nvGraphicFramePr>
        <p:xfrm>
          <a:off x="940645" y="1120376"/>
          <a:ext cx="6190461" cy="441081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721641">
                  <a:extLst>
                    <a:ext uri="{9D8B030D-6E8A-4147-A177-3AD203B41FA5}">
                      <a16:colId xmlns:a16="http://schemas.microsoft.com/office/drawing/2014/main" val="3720003665"/>
                    </a:ext>
                  </a:extLst>
                </a:gridCol>
                <a:gridCol w="1465607">
                  <a:extLst>
                    <a:ext uri="{9D8B030D-6E8A-4147-A177-3AD203B41FA5}">
                      <a16:colId xmlns:a16="http://schemas.microsoft.com/office/drawing/2014/main" val="3678869236"/>
                    </a:ext>
                  </a:extLst>
                </a:gridCol>
                <a:gridCol w="1003213">
                  <a:extLst>
                    <a:ext uri="{9D8B030D-6E8A-4147-A177-3AD203B41FA5}">
                      <a16:colId xmlns:a16="http://schemas.microsoft.com/office/drawing/2014/main" val="2267863823"/>
                    </a:ext>
                  </a:extLst>
                </a:gridCol>
              </a:tblGrid>
              <a:tr h="6161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500" b="0" cap="none" spc="0">
                          <a:solidFill>
                            <a:schemeClr val="bg1"/>
                          </a:solidFill>
                          <a:effectLst/>
                        </a:rPr>
                        <a:t>Programvare/teneste</a:t>
                      </a:r>
                      <a:endParaRPr lang="nb-NO" sz="15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500" b="0" cap="none" spc="0">
                          <a:solidFill>
                            <a:schemeClr val="bg1"/>
                          </a:solidFill>
                          <a:effectLst/>
                        </a:rPr>
                        <a:t>Pris</a:t>
                      </a:r>
                      <a:endParaRPr lang="nb-NO" sz="15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500" b="0" cap="none" spc="0">
                          <a:solidFill>
                            <a:schemeClr val="bg1"/>
                          </a:solidFill>
                          <a:effectLst/>
                        </a:rPr>
                        <a:t>Årleg kostnad</a:t>
                      </a:r>
                      <a:endParaRPr lang="nb-NO" sz="15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 anchor="ctr"/>
                </a:tc>
                <a:extLst>
                  <a:ext uri="{0D108BD9-81ED-4DB2-BD59-A6C34878D82A}">
                    <a16:rowId xmlns:a16="http://schemas.microsoft.com/office/drawing/2014/main" val="3128868905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b="1" cap="none" spc="0">
                          <a:solidFill>
                            <a:schemeClr val="tx1"/>
                          </a:solidFill>
                          <a:effectLst/>
                        </a:rPr>
                        <a:t>Komtek Beholder felt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95700,-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27900,-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1568639676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b="1" cap="none" spc="0">
                          <a:solidFill>
                            <a:schemeClr val="tx1"/>
                          </a:solidFill>
                          <a:effectLst/>
                        </a:rPr>
                        <a:t>Installasjon og oppsett av programvare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20000,-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998512188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b="1" cap="none" spc="0">
                          <a:solidFill>
                            <a:schemeClr val="tx1"/>
                          </a:solidFill>
                          <a:effectLst/>
                        </a:rPr>
                        <a:t>EDP oppmerking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28000,- (2 lisensar)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5200,-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795763336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b="1" cap="none" spc="0">
                          <a:solidFill>
                            <a:schemeClr val="tx1"/>
                          </a:solidFill>
                          <a:effectLst/>
                        </a:rPr>
                        <a:t>Installasjon og oppsett av programvare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5000,-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1510388041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 cap="none" spc="0">
                          <a:solidFill>
                            <a:schemeClr val="tx1"/>
                          </a:solidFill>
                          <a:effectLst/>
                        </a:rPr>
                        <a:t>EDP Admin og EDP mobile med lisens for 6 bilar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 dirty="0">
                          <a:solidFill>
                            <a:schemeClr val="tx1"/>
                          </a:solidFill>
                          <a:effectLst/>
                        </a:rPr>
                        <a:t>280000,-</a:t>
                      </a:r>
                      <a:endParaRPr lang="nb-NO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 dirty="0">
                          <a:solidFill>
                            <a:schemeClr val="tx1"/>
                          </a:solidFill>
                          <a:effectLst/>
                        </a:rPr>
                        <a:t>126000,-</a:t>
                      </a:r>
                      <a:endParaRPr lang="nb-NO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4104482990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 cap="none" spc="0">
                          <a:solidFill>
                            <a:schemeClr val="tx1"/>
                          </a:solidFill>
                          <a:effectLst/>
                        </a:rPr>
                        <a:t>EDP foto (opsjon)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>
                          <a:solidFill>
                            <a:schemeClr val="tx1"/>
                          </a:solidFill>
                          <a:effectLst/>
                        </a:rPr>
                        <a:t>15000,-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>
                          <a:solidFill>
                            <a:schemeClr val="tx1"/>
                          </a:solidFill>
                          <a:effectLst/>
                        </a:rPr>
                        <a:t>15000,-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4131764318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 cap="none" spc="0">
                          <a:solidFill>
                            <a:schemeClr val="tx1"/>
                          </a:solidFill>
                          <a:effectLst/>
                        </a:rPr>
                        <a:t>Oppstartsmøte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>
                          <a:solidFill>
                            <a:schemeClr val="tx1"/>
                          </a:solidFill>
                          <a:effectLst/>
                        </a:rPr>
                        <a:t>5000,-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265934012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 cap="none" spc="0">
                          <a:solidFill>
                            <a:schemeClr val="tx1"/>
                          </a:solidFill>
                          <a:effectLst/>
                        </a:rPr>
                        <a:t>Installasjon av EDP Mobile Admin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>
                          <a:solidFill>
                            <a:schemeClr val="tx1"/>
                          </a:solidFill>
                          <a:effectLst/>
                        </a:rPr>
                        <a:t>30000,-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201357106"/>
                  </a:ext>
                </a:extLst>
              </a:tr>
              <a:tr h="475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Installasjon 7 nettbrett i </a:t>
                      </a:r>
                      <a:r>
                        <a:rPr lang="nb-NO" sz="11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bilane</a:t>
                      </a:r>
                      <a:endParaRPr lang="nb-NO" sz="11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 dirty="0">
                          <a:solidFill>
                            <a:schemeClr val="tx1"/>
                          </a:solidFill>
                          <a:effectLst/>
                        </a:rPr>
                        <a:t>17500,- (2500,- per bil)</a:t>
                      </a:r>
                      <a:endParaRPr lang="nb-NO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2465451863"/>
                  </a:ext>
                </a:extLst>
              </a:tr>
              <a:tr h="655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b="1" cap="none" spc="0">
                          <a:solidFill>
                            <a:schemeClr val="tx1"/>
                          </a:solidFill>
                          <a:effectLst/>
                        </a:rPr>
                        <a:t>Installasjon av offline kart for 2 kommune slik at bretta ikkje er avhengig av mobildekning for karfunksjon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15000,-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1345873380"/>
                  </a:ext>
                </a:extLst>
              </a:tr>
              <a:tr h="29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b="1" cap="none" spc="0">
                          <a:solidFill>
                            <a:schemeClr val="tx1"/>
                          </a:solidFill>
                          <a:effectLst/>
                        </a:rPr>
                        <a:t>Pris programvare</a:t>
                      </a:r>
                      <a:endParaRPr lang="nb-NO" sz="11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 dirty="0">
                          <a:solidFill>
                            <a:schemeClr val="tx1"/>
                          </a:solidFill>
                          <a:effectLst/>
                        </a:rPr>
                        <a:t>511200,-</a:t>
                      </a:r>
                      <a:endParaRPr lang="nb-NO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1100" cap="none" spc="0" dirty="0">
                          <a:solidFill>
                            <a:schemeClr val="tx1"/>
                          </a:solidFill>
                          <a:effectLst/>
                        </a:rPr>
                        <a:t>174100,-</a:t>
                      </a:r>
                      <a:endParaRPr lang="nb-NO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8" marR="63558" marT="84742" marB="0"/>
                </a:tc>
                <a:extLst>
                  <a:ext uri="{0D108BD9-81ED-4DB2-BD59-A6C34878D82A}">
                    <a16:rowId xmlns:a16="http://schemas.microsoft.com/office/drawing/2014/main" val="966537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045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777B48D-7BF2-470D-876B-50CD5CC8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E908FC-3D73-4CC5-A56C-836626F6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799"/>
            <a:ext cx="478114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Kva utstyr treng vi?</a:t>
            </a:r>
          </a:p>
        </p:txBody>
      </p:sp>
      <p:pic>
        <p:nvPicPr>
          <p:cNvPr id="5" name="Picture 4" descr="Nærbilde av et tannhjul">
            <a:extLst>
              <a:ext uri="{FF2B5EF4-FFF2-40B4-BE49-F238E27FC236}">
                <a16:creationId xmlns:a16="http://schemas.microsoft.com/office/drawing/2014/main" id="{221C103B-BA99-4995-A4CC-B785EF463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4" r="29462"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3DA8283-3FF4-47B3-9266-60768C743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3200" y="8468"/>
            <a:ext cx="5795625" cy="5874808"/>
            <a:chOff x="6108170" y="8467"/>
            <a:chExt cx="6080656" cy="61637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138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64E5D0-93C9-4591-8F78-33A28A1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66" y="207563"/>
            <a:ext cx="8534400" cy="1507067"/>
          </a:xfrm>
        </p:spPr>
        <p:txBody>
          <a:bodyPr/>
          <a:lstStyle/>
          <a:p>
            <a:r>
              <a:rPr lang="nb-NO" dirty="0"/>
              <a:t>Bytte/utlevering av </a:t>
            </a:r>
            <a:r>
              <a:rPr lang="nb-NO" dirty="0" err="1"/>
              <a:t>dunkar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FD4F6F-05EF-44E0-8C5C-672F45755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872065"/>
            <a:ext cx="8534400" cy="3615267"/>
          </a:xfrm>
        </p:spPr>
        <p:txBody>
          <a:bodyPr/>
          <a:lstStyle/>
          <a:p>
            <a:r>
              <a:rPr lang="nb-NO" dirty="0"/>
              <a:t>Nettbrett/mobil</a:t>
            </a:r>
          </a:p>
          <a:p>
            <a:r>
              <a:rPr lang="nb-NO" dirty="0"/>
              <a:t>RFID </a:t>
            </a:r>
            <a:r>
              <a:rPr lang="nb-NO" dirty="0" err="1"/>
              <a:t>lesar</a:t>
            </a:r>
            <a:r>
              <a:rPr lang="nb-NO" dirty="0"/>
              <a:t> som </a:t>
            </a:r>
            <a:r>
              <a:rPr lang="nb-NO" dirty="0" err="1"/>
              <a:t>koplar</a:t>
            </a:r>
            <a:r>
              <a:rPr lang="nb-NO" dirty="0"/>
              <a:t> opp mot </a:t>
            </a:r>
            <a:r>
              <a:rPr lang="nb-NO" dirty="0" err="1"/>
              <a:t>KomTek</a:t>
            </a:r>
            <a:endParaRPr lang="nb-NO" dirty="0"/>
          </a:p>
        </p:txBody>
      </p:sp>
      <p:sp>
        <p:nvSpPr>
          <p:cNvPr id="4" name="Høyre klammeparentes 3">
            <a:extLst>
              <a:ext uri="{FF2B5EF4-FFF2-40B4-BE49-F238E27FC236}">
                <a16:creationId xmlns:a16="http://schemas.microsoft.com/office/drawing/2014/main" id="{DB77F266-56CA-4D43-9D58-CF90413AE9DD}"/>
              </a:ext>
            </a:extLst>
          </p:cNvPr>
          <p:cNvSpPr/>
          <p:nvPr/>
        </p:nvSpPr>
        <p:spPr>
          <a:xfrm>
            <a:off x="5588465" y="1979801"/>
            <a:ext cx="813733" cy="1218111"/>
          </a:xfrm>
          <a:prstGeom prst="rightBrace">
            <a:avLst/>
          </a:prstGeom>
          <a:noFill/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DB07050-BD48-4F43-A706-FE101D998EBE}"/>
              </a:ext>
            </a:extLst>
          </p:cNvPr>
          <p:cNvSpPr txBox="1"/>
          <p:nvPr/>
        </p:nvSpPr>
        <p:spPr>
          <a:xfrm>
            <a:off x="6878972" y="2055303"/>
            <a:ext cx="2887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Kan </a:t>
            </a:r>
            <a:r>
              <a:rPr lang="nb-NO" dirty="0" err="1"/>
              <a:t>kombinerast</a:t>
            </a:r>
            <a:r>
              <a:rPr lang="nb-NO" dirty="0"/>
              <a:t> i same eining om </a:t>
            </a:r>
            <a:r>
              <a:rPr lang="nb-NO" dirty="0" err="1"/>
              <a:t>ein</a:t>
            </a:r>
            <a:r>
              <a:rPr lang="nb-NO" dirty="0"/>
              <a:t> har RFID-Pocket leser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4D68DC2-B8C2-46F3-84D5-CB169258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14137">
            <a:off x="7471560" y="2942192"/>
            <a:ext cx="1937126" cy="37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07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0A6C9C-63D1-4992-B760-435EF6A27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72CD18-D7D2-4DD8-87FB-A7A564C5C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EA8D90-CEC1-4C99-B9B2-A923F53BD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FE5E72-3155-4571-899B-68E964BE4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3A57D-E499-4073-A0F1-3F9A0086A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5E6D9F-ADF6-4EDC-AEA3-327837B1C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528492-5172-44AC-8C07-2DD094E0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5022003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På bilane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46B8C3-F7F0-46EF-BA37-85EAC0A85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31750" dir="108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43026E8-11ED-41D8-B4BE-BBE77B590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0908" y="459297"/>
            <a:ext cx="2364317" cy="2464688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C4E602F-1A91-4F05-BC98-8DA3DA495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3383280"/>
            <a:ext cx="6096002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74886D3-C3E1-48CD-9231-B79CC5554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8280" y="0"/>
            <a:ext cx="91440" cy="3474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EBA8782-63B2-49BA-BB4B-28A896A1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75" y="899058"/>
            <a:ext cx="2364317" cy="158516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4C2694F-E7A7-452C-80EB-688F7CFA1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349" y="3796452"/>
            <a:ext cx="5114320" cy="27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8255B8-2270-4320-9BED-7A80A9BB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0</a:t>
            </a:r>
          </a:p>
        </p:txBody>
      </p:sp>
      <p:pic>
        <p:nvPicPr>
          <p:cNvPr id="13" name="Plassholder for innhold 12" descr="Et bilde som inneholder grønn, mørk&#10;&#10;Automatisk generert beskrivelse">
            <a:extLst>
              <a:ext uri="{FF2B5EF4-FFF2-40B4-BE49-F238E27FC236}">
                <a16:creationId xmlns:a16="http://schemas.microsoft.com/office/drawing/2014/main" id="{FDF7621F-B305-436F-9170-590E74D8F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59" y="685800"/>
            <a:ext cx="5422107" cy="3614738"/>
          </a:xfr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328A940-C94A-4AF1-AE09-C1A8771B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48" y="0"/>
            <a:ext cx="10708504" cy="6858000"/>
          </a:xfrm>
          <a:prstGeom prst="rect">
            <a:avLst/>
          </a:prstGeom>
        </p:spPr>
      </p:pic>
      <p:pic>
        <p:nvPicPr>
          <p:cNvPr id="19" name="Bilde 18" descr="Et bilde som inneholder bøtte&#10;&#10;Automatisk generert beskrivelse">
            <a:extLst>
              <a:ext uri="{FF2B5EF4-FFF2-40B4-BE49-F238E27FC236}">
                <a16:creationId xmlns:a16="http://schemas.microsoft.com/office/drawing/2014/main" id="{440883C0-7B54-4F3F-970B-243A7B855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3" y="2935568"/>
            <a:ext cx="4738148" cy="4233521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9AC2B351-2C95-4A72-A313-936860EBD351}"/>
              </a:ext>
            </a:extLst>
          </p:cNvPr>
          <p:cNvSpPr/>
          <p:nvPr/>
        </p:nvSpPr>
        <p:spPr>
          <a:xfrm>
            <a:off x="2818614" y="4834637"/>
            <a:ext cx="154774" cy="151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Pil: høyre 23">
            <a:extLst>
              <a:ext uri="{FF2B5EF4-FFF2-40B4-BE49-F238E27FC236}">
                <a16:creationId xmlns:a16="http://schemas.microsoft.com/office/drawing/2014/main" id="{14BA6BF6-2D7C-4715-A8FB-98EA27AFDCA8}"/>
              </a:ext>
            </a:extLst>
          </p:cNvPr>
          <p:cNvSpPr/>
          <p:nvPr/>
        </p:nvSpPr>
        <p:spPr>
          <a:xfrm rot="975857">
            <a:off x="3027584" y="5043424"/>
            <a:ext cx="1290388" cy="160528"/>
          </a:xfrm>
          <a:prstGeom prst="rightArrow">
            <a:avLst>
              <a:gd name="adj1" fmla="val 6221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731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7258CB7-D071-4577-A4A0-891E655A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/>
              <a:t>Bakgrunn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E3DC0ED7-47BF-4AE9-BE48-21AA64714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pPr marL="449580">
              <a:lnSpc>
                <a:spcPct val="90000"/>
              </a:lnSpc>
              <a:spcAft>
                <a:spcPts val="800"/>
              </a:spcAft>
            </a:pPr>
            <a:r>
              <a:rPr lang="nn-NO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strategiplanen for 2021-2024 har ein i handlingsplanen vedteke følgjande mål:</a:t>
            </a:r>
            <a:endParaRPr lang="nb-NO" sz="15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Wingdings" panose="05000000000000000000" pitchFamily="2" charset="2"/>
              <a:buChar char=""/>
            </a:pPr>
            <a:r>
              <a:rPr lang="nn-NO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60 % materialgjenvinning ut frå materialgjenvinnar innan 2025 og 65 % innan 2030.  </a:t>
            </a:r>
            <a:endParaRPr lang="nb-NO" sz="15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Wingdings" panose="05000000000000000000" pitchFamily="2" charset="2"/>
              <a:buChar char=""/>
            </a:pPr>
            <a:r>
              <a:rPr lang="nn-NO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Kvalitet på avfallsfraksjonane skal vere eit gjennomgåande krav  i planlegging, drift, levering og kommunikasjon.</a:t>
            </a:r>
            <a:endParaRPr lang="nb-NO" sz="15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Wingdings" panose="05000000000000000000" pitchFamily="2" charset="2"/>
              <a:buChar char=""/>
            </a:pPr>
            <a:r>
              <a:rPr lang="nn-NO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Klimautslepp skal vere eit gjennomgåande fokus i innkjøp, planlegging av transport og transportløysingar. Interne som eksterne.</a:t>
            </a:r>
            <a:endParaRPr lang="nb-NO" sz="15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Wingdings" panose="05000000000000000000" pitchFamily="2" charset="2"/>
              <a:buChar char=""/>
            </a:pPr>
            <a:r>
              <a:rPr lang="nn-NO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Digitalisere områder som kan auke kvaliteten på tenestene og gi sann tid opplysningar til kundane. </a:t>
            </a:r>
            <a:endParaRPr lang="nb-NO" sz="15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n-NO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Innrette gebyrregulativet sterkare med vekt på forbruk og bruk av tenester.</a:t>
            </a:r>
            <a:endParaRPr lang="nb-NO" sz="15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nb-NO" sz="1500" dirty="0">
              <a:solidFill>
                <a:schemeClr val="tx1"/>
              </a:solidFill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AFEFBED-214D-41F7-9090-C93703E81D20}"/>
              </a:ext>
            </a:extLst>
          </p:cNvPr>
          <p:cNvSpPr/>
          <p:nvPr/>
        </p:nvSpPr>
        <p:spPr>
          <a:xfrm>
            <a:off x="7424257" y="3615655"/>
            <a:ext cx="3967993" cy="4530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Tabell 4">
            <a:extLst>
              <a:ext uri="{FF2B5EF4-FFF2-40B4-BE49-F238E27FC236}">
                <a16:creationId xmlns:a16="http://schemas.microsoft.com/office/drawing/2014/main" id="{ED0BFB08-49C1-462E-89FC-E7AABA8B03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910126"/>
              </p:ext>
            </p:extLst>
          </p:nvPr>
        </p:nvGraphicFramePr>
        <p:xfrm>
          <a:off x="875247" y="616068"/>
          <a:ext cx="6190460" cy="338787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090018">
                  <a:extLst>
                    <a:ext uri="{9D8B030D-6E8A-4147-A177-3AD203B41FA5}">
                      <a16:colId xmlns:a16="http://schemas.microsoft.com/office/drawing/2014/main" val="1380158674"/>
                    </a:ext>
                  </a:extLst>
                </a:gridCol>
                <a:gridCol w="2100442">
                  <a:extLst>
                    <a:ext uri="{9D8B030D-6E8A-4147-A177-3AD203B41FA5}">
                      <a16:colId xmlns:a16="http://schemas.microsoft.com/office/drawing/2014/main" val="3310318397"/>
                    </a:ext>
                  </a:extLst>
                </a:gridCol>
              </a:tblGrid>
              <a:tr h="611940">
                <a:tc gridSpan="2">
                  <a:txBody>
                    <a:bodyPr/>
                    <a:lstStyle/>
                    <a:p>
                      <a:r>
                        <a:rPr lang="nb-NO" sz="1800" b="1" cap="all" spc="60" dirty="0">
                          <a:solidFill>
                            <a:schemeClr val="tx1"/>
                          </a:solidFill>
                        </a:rPr>
                        <a:t>Pris på utstyr</a:t>
                      </a:r>
                    </a:p>
                  </a:txBody>
                  <a:tcPr marL="256805" marR="256805" marT="139077" marB="1390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b-NO" sz="3100"/>
                    </a:p>
                  </a:txBody>
                  <a:tcPr marL="158610" marR="158610" marT="79305" marB="79305"/>
                </a:tc>
                <a:extLst>
                  <a:ext uri="{0D108BD9-81ED-4DB2-BD59-A6C34878D82A}">
                    <a16:rowId xmlns:a16="http://schemas.microsoft.com/office/drawing/2014/main" val="441876629"/>
                  </a:ext>
                </a:extLst>
              </a:tr>
              <a:tr h="693983">
                <a:tc>
                  <a:txBody>
                    <a:bodyPr/>
                    <a:lstStyle/>
                    <a:p>
                      <a:r>
                        <a:rPr lang="nb-NO" sz="2400" cap="none" spc="0" dirty="0" err="1">
                          <a:solidFill>
                            <a:schemeClr val="tx1"/>
                          </a:solidFill>
                        </a:rPr>
                        <a:t>Botek</a:t>
                      </a:r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-utstyr til bil (7 </a:t>
                      </a:r>
                      <a:r>
                        <a:rPr lang="nb-NO" sz="2400" cap="none" spc="0" dirty="0" err="1">
                          <a:solidFill>
                            <a:schemeClr val="tx1"/>
                          </a:solidFill>
                        </a:rPr>
                        <a:t>stk</a:t>
                      </a:r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256805" marR="256805" marT="128402" marB="139077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1050000,-</a:t>
                      </a:r>
                    </a:p>
                  </a:txBody>
                  <a:tcPr marL="256805" marR="256805" marT="128402" marB="1390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149556"/>
                  </a:ext>
                </a:extLst>
              </a:tr>
              <a:tr h="693983">
                <a:tc>
                  <a:txBody>
                    <a:bodyPr/>
                    <a:lstStyle/>
                    <a:p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RFID-</a:t>
                      </a:r>
                      <a:r>
                        <a:rPr lang="nb-NO" sz="2400" cap="none" spc="0" dirty="0" err="1">
                          <a:solidFill>
                            <a:schemeClr val="tx1"/>
                          </a:solidFill>
                        </a:rPr>
                        <a:t>pocket</a:t>
                      </a:r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/mobil</a:t>
                      </a:r>
                    </a:p>
                  </a:txBody>
                  <a:tcPr marL="256805" marR="256805" marT="128402" marB="1390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    30000,-</a:t>
                      </a:r>
                    </a:p>
                  </a:txBody>
                  <a:tcPr marL="256805" marR="256805" marT="128402" marB="1390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003780"/>
                  </a:ext>
                </a:extLst>
              </a:tr>
              <a:tr h="693983">
                <a:tc>
                  <a:txBody>
                    <a:bodyPr/>
                    <a:lstStyle/>
                    <a:p>
                      <a:r>
                        <a:rPr lang="nb-NO" sz="2400" cap="none" spc="0">
                          <a:solidFill>
                            <a:schemeClr val="tx1"/>
                          </a:solidFill>
                        </a:rPr>
                        <a:t>RFID-brikker (29000 stk)</a:t>
                      </a:r>
                    </a:p>
                  </a:txBody>
                  <a:tcPr marL="256805" marR="256805" marT="128402" marB="139077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  435000,-</a:t>
                      </a:r>
                    </a:p>
                  </a:txBody>
                  <a:tcPr marL="256805" marR="256805" marT="128402" marB="1390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361230"/>
                  </a:ext>
                </a:extLst>
              </a:tr>
              <a:tr h="693983">
                <a:tc>
                  <a:txBody>
                    <a:bodyPr/>
                    <a:lstStyle/>
                    <a:p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Totalt utstyr</a:t>
                      </a:r>
                    </a:p>
                  </a:txBody>
                  <a:tcPr marL="256805" marR="256805" marT="128402" marB="1390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2400" cap="none" spc="0" dirty="0">
                          <a:solidFill>
                            <a:schemeClr val="tx1"/>
                          </a:solidFill>
                        </a:rPr>
                        <a:t>1515000,-</a:t>
                      </a:r>
                    </a:p>
                  </a:txBody>
                  <a:tcPr marL="256805" marR="256805" marT="128402" marB="1390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54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416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AE45261-7584-4688-A4A3-724AC140F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0304300-07A0-4135-AFEF-85C215FE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8" y="205124"/>
            <a:ext cx="10471152" cy="15070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Total kostnad ved innføring 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 RFID</a:t>
            </a:r>
          </a:p>
        </p:txBody>
      </p:sp>
      <p:sp>
        <p:nvSpPr>
          <p:cNvPr id="25" name="Snip Diagonal Corner Rectangle 21">
            <a:extLst>
              <a:ext uri="{FF2B5EF4-FFF2-40B4-BE49-F238E27FC236}">
                <a16:creationId xmlns:a16="http://schemas.microsoft.com/office/drawing/2014/main" id="{6A3DF0D0-07D5-4FAC-A12C-923E178CC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20722"/>
            <a:ext cx="12188824" cy="3612950"/>
          </a:xfrm>
          <a:prstGeom prst="snip2DiagRect">
            <a:avLst>
              <a:gd name="adj1" fmla="val 8741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EF4727-6B5C-4FA7-968D-912F35A4C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2FE142A-A0FD-4557-92D4-A7A7F27CB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F84B8B9-9710-47C6-A3BC-99C562894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93ADAE5-007B-4BBF-8DA6-2EB91A0BE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DB8E36-978B-4F5D-B278-B1F45C585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7484C8B-8B05-442F-A4F5-4192C7D0C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E6048A69-8889-4213-918D-6439FDA487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202446"/>
              </p:ext>
            </p:extLst>
          </p:nvPr>
        </p:nvGraphicFramePr>
        <p:xfrm>
          <a:off x="372573" y="1516770"/>
          <a:ext cx="11059501" cy="385914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70951">
                  <a:extLst>
                    <a:ext uri="{9D8B030D-6E8A-4147-A177-3AD203B41FA5}">
                      <a16:colId xmlns:a16="http://schemas.microsoft.com/office/drawing/2014/main" val="1456154197"/>
                    </a:ext>
                  </a:extLst>
                </a:gridCol>
                <a:gridCol w="4035987">
                  <a:extLst>
                    <a:ext uri="{9D8B030D-6E8A-4147-A177-3AD203B41FA5}">
                      <a16:colId xmlns:a16="http://schemas.microsoft.com/office/drawing/2014/main" val="1474615695"/>
                    </a:ext>
                  </a:extLst>
                </a:gridCol>
                <a:gridCol w="1867405">
                  <a:extLst>
                    <a:ext uri="{9D8B030D-6E8A-4147-A177-3AD203B41FA5}">
                      <a16:colId xmlns:a16="http://schemas.microsoft.com/office/drawing/2014/main" val="4155775621"/>
                    </a:ext>
                  </a:extLst>
                </a:gridCol>
                <a:gridCol w="1885158">
                  <a:extLst>
                    <a:ext uri="{9D8B030D-6E8A-4147-A177-3AD203B41FA5}">
                      <a16:colId xmlns:a16="http://schemas.microsoft.com/office/drawing/2014/main" val="2232104167"/>
                    </a:ext>
                  </a:extLst>
                </a:gridCol>
              </a:tblGrid>
              <a:tr h="369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Programvare/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teneste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Investering/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eingongskostnad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Årleg kostnad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>
                          <a:effectLst/>
                          <a:latin typeface="+mj-lt"/>
                        </a:rPr>
                        <a:t>Kommentar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extLst>
                  <a:ext uri="{0D108BD9-81ED-4DB2-BD59-A6C34878D82A}">
                    <a16:rowId xmlns:a16="http://schemas.microsoft.com/office/drawing/2014/main" val="1424924353"/>
                  </a:ext>
                </a:extLst>
              </a:tr>
              <a:tr h="369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>
                          <a:effectLst/>
                          <a:latin typeface="+mj-lt"/>
                        </a:rPr>
                        <a:t>KomTek/EDP</a:t>
                      </a:r>
                      <a:endParaRPr lang="nb-NO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511200,-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156100,-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>
                          <a:effectLst/>
                          <a:latin typeface="+mj-lt"/>
                        </a:rPr>
                        <a:t> </a:t>
                      </a:r>
                      <a:endParaRPr lang="nb-NO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extLst>
                  <a:ext uri="{0D108BD9-81ED-4DB2-BD59-A6C34878D82A}">
                    <a16:rowId xmlns:a16="http://schemas.microsoft.com/office/drawing/2014/main" val="3176594413"/>
                  </a:ext>
                </a:extLst>
              </a:tr>
              <a:tr h="369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 err="1">
                          <a:effectLst/>
                          <a:latin typeface="+mj-lt"/>
                        </a:rPr>
                        <a:t>Botek</a:t>
                      </a:r>
                      <a:r>
                        <a:rPr lang="nn-NO" sz="2000" dirty="0">
                          <a:effectLst/>
                          <a:latin typeface="+mj-lt"/>
                        </a:rPr>
                        <a:t> utstyr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1050000,-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Usikkert årleg kostnad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extLst>
                  <a:ext uri="{0D108BD9-81ED-4DB2-BD59-A6C34878D82A}">
                    <a16:rowId xmlns:a16="http://schemas.microsoft.com/office/drawing/2014/main" val="3778282496"/>
                  </a:ext>
                </a:extLst>
              </a:tr>
              <a:tr h="369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>
                          <a:effectLst/>
                          <a:latin typeface="+mj-lt"/>
                        </a:rPr>
                        <a:t>Innkjøp brikker</a:t>
                      </a:r>
                      <a:endParaRPr lang="nb-NO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435000,-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>
                          <a:effectLst/>
                          <a:latin typeface="+mj-lt"/>
                        </a:rPr>
                        <a:t> </a:t>
                      </a:r>
                      <a:endParaRPr lang="nb-NO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>
                          <a:effectLst/>
                          <a:latin typeface="+mj-lt"/>
                        </a:rPr>
                        <a:t> </a:t>
                      </a:r>
                      <a:endParaRPr lang="nb-NO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extLst>
                  <a:ext uri="{0D108BD9-81ED-4DB2-BD59-A6C34878D82A}">
                    <a16:rowId xmlns:a16="http://schemas.microsoft.com/office/drawing/2014/main" val="2964109170"/>
                  </a:ext>
                </a:extLst>
              </a:tr>
              <a:tr h="698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Personell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924000,-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231000,-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30% stilling i </a:t>
                      </a:r>
                      <a:r>
                        <a:rPr lang="nn-NO" sz="2000" dirty="0" err="1">
                          <a:effectLst/>
                          <a:latin typeface="+mj-lt"/>
                        </a:rPr>
                        <a:t>adm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extLst>
                  <a:ext uri="{0D108BD9-81ED-4DB2-BD59-A6C34878D82A}">
                    <a16:rowId xmlns:a16="http://schemas.microsoft.com/office/drawing/2014/main" val="3544921149"/>
                  </a:ext>
                </a:extLst>
              </a:tr>
              <a:tr h="698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Leige</a:t>
                      </a:r>
                      <a:r>
                        <a:rPr lang="nb-NO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av bil</a:t>
                      </a: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200000,-</a:t>
                      </a: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extLst>
                  <a:ext uri="{0D108BD9-81ED-4DB2-BD59-A6C34878D82A}">
                    <a16:rowId xmlns:a16="http://schemas.microsoft.com/office/drawing/2014/main" val="1735814560"/>
                  </a:ext>
                </a:extLst>
              </a:tr>
              <a:tr h="369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>
                          <a:effectLst/>
                          <a:latin typeface="+mj-lt"/>
                        </a:rPr>
                        <a:t>Totale kostnadar</a:t>
                      </a:r>
                      <a:endParaRPr lang="nb-NO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2920200,-</a:t>
                      </a: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487100,-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000" dirty="0">
                          <a:effectLst/>
                          <a:latin typeface="+mj-lt"/>
                        </a:rPr>
                        <a:t> </a:t>
                      </a:r>
                      <a:endParaRPr lang="nb-NO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060" marR="125060" marT="0" marB="0"/>
                </a:tc>
                <a:extLst>
                  <a:ext uri="{0D108BD9-81ED-4DB2-BD59-A6C34878D82A}">
                    <a16:rowId xmlns:a16="http://schemas.microsoft.com/office/drawing/2014/main" val="2643410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66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B293D5-5116-41F4-AA0E-D12D27CF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/>
              <a:t>Fordelar med rfid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A8748DD-88F4-41F9-9474-81D3417BA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nn-NO" sz="1100" kern="1200">
                <a:solidFill>
                  <a:schemeClr val="tx1"/>
                </a:solidFill>
                <a:effectLst/>
              </a:rPr>
              <a:t>Betre oversikt over dunkar som skal tømast.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nn-NO" sz="1100" kern="1200">
                <a:solidFill>
                  <a:schemeClr val="tx1"/>
                </a:solidFill>
                <a:effectLst/>
              </a:rPr>
              <a:t>God kompling mot Komtek- same leverandør som vi har frå før.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nn-NO" sz="1100" kern="1200">
                <a:solidFill>
                  <a:schemeClr val="tx1"/>
                </a:solidFill>
                <a:effectLst/>
              </a:rPr>
              <a:t>Nøyaktige køyrerute – elektroniske.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nn-NO" sz="1100" kern="1200">
                <a:solidFill>
                  <a:schemeClr val="tx1"/>
                </a:solidFill>
                <a:effectLst/>
              </a:rPr>
              <a:t>Sikrer at ein ikkje gløymer dunkar. </a:t>
            </a:r>
            <a:endParaRPr lang="nb-NO" sz="1100" kern="1200">
              <a:solidFill>
                <a:schemeClr val="tx1"/>
              </a:solidFill>
              <a:effectLst/>
            </a:endParaRP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nn-NO" sz="1100" kern="1200">
                <a:solidFill>
                  <a:schemeClr val="tx1"/>
                </a:solidFill>
                <a:effectLst/>
              </a:rPr>
              <a:t>Kunden får meir presis informasjon </a:t>
            </a:r>
            <a:br>
              <a:rPr lang="nn-NO" sz="1100" kern="1200">
                <a:solidFill>
                  <a:schemeClr val="tx1"/>
                </a:solidFill>
                <a:effectLst/>
              </a:rPr>
            </a:br>
            <a:r>
              <a:rPr lang="nn-NO" sz="1100" kern="1200">
                <a:solidFill>
                  <a:schemeClr val="tx1"/>
                </a:solidFill>
                <a:effectLst/>
              </a:rPr>
              <a:t>- Tidspunkt for tømming</a:t>
            </a:r>
            <a:endParaRPr lang="nb-NO" sz="1100" kern="1200"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90000"/>
              </a:lnSpc>
              <a:buFontTx/>
              <a:buNone/>
            </a:pPr>
            <a:r>
              <a:rPr lang="nn-NO" sz="1100" kern="1200">
                <a:solidFill>
                  <a:schemeClr val="tx1"/>
                </a:solidFill>
                <a:effectLst/>
              </a:rPr>
              <a:t>      - Kvifor dunken ikkje var tømt</a:t>
            </a:r>
            <a:endParaRPr lang="nb-NO" sz="1100" kern="1200">
              <a:solidFill>
                <a:schemeClr val="tx1"/>
              </a:solidFill>
              <a:effectLst/>
            </a:endParaRP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nn-NO" sz="1100" kern="1200">
                <a:solidFill>
                  <a:schemeClr val="tx1"/>
                </a:solidFill>
                <a:effectLst/>
              </a:rPr>
              <a:t>Kan sende informasjon til datavarehus – som igjen kan koplast mot f.eks min eigedom. 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nn-NO" sz="1100" kern="1200">
                <a:solidFill>
                  <a:schemeClr val="tx1"/>
                </a:solidFill>
                <a:effectLst/>
              </a:rPr>
              <a:t>Ein kan skreddersy løysingar for den enkelte abonnent. </a:t>
            </a:r>
            <a:endParaRPr lang="nb-NO" sz="1100" kern="1200">
              <a:solidFill>
                <a:schemeClr val="tx1"/>
              </a:solidFill>
              <a:effectLst/>
            </a:endParaRP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en-US" sz="1100" kern="1200">
                <a:solidFill>
                  <a:schemeClr val="tx1"/>
                </a:solidFill>
                <a:effectLst/>
              </a:rPr>
              <a:t>Kan enkelt innføre «pay-as-you-throw”. 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en-US" sz="1100" kern="1200">
                <a:solidFill>
                  <a:schemeClr val="tx1"/>
                </a:solidFill>
                <a:effectLst/>
              </a:rPr>
              <a:t>Ein tømer kun dei dunkane som betalar abonnement. Dunkar med feil hentedag, eigne dunkar, næringskundar, osv blir ikkje tømt. 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en-US" sz="1100" kern="1200">
                <a:solidFill>
                  <a:schemeClr val="tx1"/>
                </a:solidFill>
                <a:effectLst/>
              </a:rPr>
              <a:t>Avviksbehandling. 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en-US" sz="1100" kern="1200">
                <a:solidFill>
                  <a:schemeClr val="tx1"/>
                </a:solidFill>
                <a:effectLst/>
              </a:rPr>
              <a:t>Ein kan gi direkte tilbakemelding til kunde med tanke på feilsortering, overfiylling, osv. </a:t>
            </a:r>
            <a:endParaRPr lang="nb-NO" sz="1100" kern="1200">
              <a:solidFill>
                <a:schemeClr val="tx1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nb-NO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13C13F1-7918-44EC-8592-5AAA4C27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 dirty="0"/>
              <a:t>Ulemper </a:t>
            </a:r>
            <a:br>
              <a:rPr lang="nb-NO" sz="5200" dirty="0"/>
            </a:br>
            <a:r>
              <a:rPr lang="nb-NO" sz="5200" dirty="0"/>
              <a:t>med </a:t>
            </a:r>
            <a:r>
              <a:rPr lang="nb-NO" sz="5200" dirty="0" err="1"/>
              <a:t>rfid</a:t>
            </a:r>
            <a:endParaRPr lang="nb-NO" sz="5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036BD7-A2D7-43F1-8F60-BAB3761C3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Kostbart (både i etablering og i drift).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Krev ein del oppfølging og </a:t>
            </a:r>
            <a:r>
              <a:rPr lang="nn-NO" kern="1200" dirty="0" err="1">
                <a:solidFill>
                  <a:schemeClr val="tx1"/>
                </a:solidFill>
                <a:effectLst/>
              </a:rPr>
              <a:t>velikehald</a:t>
            </a:r>
            <a:r>
              <a:rPr lang="nn-NO" kern="1200" dirty="0">
                <a:solidFill>
                  <a:schemeClr val="tx1"/>
                </a:solidFill>
                <a:effectLst/>
              </a:rPr>
              <a:t>.</a:t>
            </a:r>
            <a:endParaRPr lang="nb-NO" kern="1200" dirty="0">
              <a:solidFill>
                <a:schemeClr val="tx1"/>
              </a:solidFill>
              <a:effectLst/>
            </a:endParaRP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Per i dag er ikkje teknologien om tømmehistorikk frå </a:t>
            </a:r>
            <a:r>
              <a:rPr lang="nn-NO" kern="1200" dirty="0" err="1">
                <a:solidFill>
                  <a:schemeClr val="tx1"/>
                </a:solidFill>
                <a:effectLst/>
              </a:rPr>
              <a:t>Komtek</a:t>
            </a:r>
            <a:r>
              <a:rPr lang="nn-NO" kern="1200" dirty="0">
                <a:solidFill>
                  <a:schemeClr val="tx1"/>
                </a:solidFill>
                <a:effectLst/>
              </a:rPr>
              <a:t>/brikke og til Min Eigedom på plass hjå Norkart. </a:t>
            </a:r>
            <a:endParaRPr lang="nb-NO" kern="12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18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47D3FDE-EF3E-4F0E-9E02-2C1A74AB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 dirty="0"/>
              <a:t>Alternativ til </a:t>
            </a:r>
            <a:r>
              <a:rPr lang="nb-NO" sz="5200" dirty="0" err="1"/>
              <a:t>rfid</a:t>
            </a:r>
            <a:r>
              <a:rPr lang="nb-NO" sz="5200" dirty="0"/>
              <a:t>?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assholder for innhold 2">
            <a:extLst>
              <a:ext uri="{FF2B5EF4-FFF2-40B4-BE49-F238E27FC236}">
                <a16:creationId xmlns:a16="http://schemas.microsoft.com/office/drawing/2014/main" id="{9BBBE1EC-3568-4211-B2C2-B5B2AB29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64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B3C0C3-88BE-4504-8742-EF9F8A89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nb-NO" dirty="0"/>
              <a:t>Alternativ til RFID :</a:t>
            </a:r>
            <a:br>
              <a:rPr lang="nb-NO" dirty="0"/>
            </a:br>
            <a:r>
              <a:rPr lang="nb-NO" dirty="0"/>
              <a:t> </a:t>
            </a:r>
            <a:r>
              <a:rPr lang="nb-NO" dirty="0" err="1"/>
              <a:t>Fieldata</a:t>
            </a:r>
            <a:endParaRPr lang="nb-NO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4B84BF-B885-4052-AD4E-68724423A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Ruter</a:t>
            </a:r>
          </a:p>
          <a:p>
            <a:pPr lvl="1"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Feltløysing for innsamling av </a:t>
            </a:r>
            <a:r>
              <a:rPr lang="nb-NO" sz="1700" dirty="0" err="1">
                <a:solidFill>
                  <a:schemeClr val="tx1"/>
                </a:solidFill>
              </a:rPr>
              <a:t>hushaldningsavfall</a:t>
            </a:r>
            <a:r>
              <a:rPr lang="nb-NO" sz="17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Henter </a:t>
            </a:r>
            <a:r>
              <a:rPr lang="nb-NO" sz="1700" dirty="0" err="1">
                <a:solidFill>
                  <a:schemeClr val="tx1"/>
                </a:solidFill>
              </a:rPr>
              <a:t>gps</a:t>
            </a:r>
            <a:r>
              <a:rPr lang="nb-NO" sz="1700" dirty="0">
                <a:solidFill>
                  <a:schemeClr val="tx1"/>
                </a:solidFill>
              </a:rPr>
              <a:t> punkt </a:t>
            </a:r>
            <a:r>
              <a:rPr lang="nb-NO" sz="1700" dirty="0" err="1">
                <a:solidFill>
                  <a:schemeClr val="tx1"/>
                </a:solidFill>
              </a:rPr>
              <a:t>frå</a:t>
            </a:r>
            <a:r>
              <a:rPr lang="nb-NO" sz="1700" dirty="0">
                <a:solidFill>
                  <a:schemeClr val="tx1"/>
                </a:solidFill>
              </a:rPr>
              <a:t> </a:t>
            </a:r>
            <a:r>
              <a:rPr lang="nb-NO" sz="1700" dirty="0" err="1">
                <a:solidFill>
                  <a:schemeClr val="tx1"/>
                </a:solidFill>
              </a:rPr>
              <a:t>Komtek</a:t>
            </a:r>
            <a:r>
              <a:rPr lang="nb-NO" sz="1700" dirty="0">
                <a:solidFill>
                  <a:schemeClr val="tx1"/>
                </a:solidFill>
              </a:rPr>
              <a:t> – stoppepunkt.</a:t>
            </a:r>
          </a:p>
          <a:p>
            <a:pPr lvl="1"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Registrer </a:t>
            </a:r>
            <a:r>
              <a:rPr lang="nb-NO" sz="1700" dirty="0" err="1">
                <a:solidFill>
                  <a:schemeClr val="tx1"/>
                </a:solidFill>
              </a:rPr>
              <a:t>tøming</a:t>
            </a:r>
            <a:r>
              <a:rPr lang="nb-NO" sz="1700" dirty="0">
                <a:solidFill>
                  <a:schemeClr val="tx1"/>
                </a:solidFill>
              </a:rPr>
              <a:t> når bilen senker tempoet og stopper ved dunk.</a:t>
            </a:r>
          </a:p>
          <a:p>
            <a:pPr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Arbeidslister</a:t>
            </a:r>
          </a:p>
          <a:p>
            <a:pPr lvl="1"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Feltløysing for bytte, innlevering og utlevering av </a:t>
            </a:r>
            <a:r>
              <a:rPr lang="nb-NO" sz="1700" dirty="0" err="1">
                <a:solidFill>
                  <a:schemeClr val="tx1"/>
                </a:solidFill>
              </a:rPr>
              <a:t>dunkar</a:t>
            </a:r>
            <a:r>
              <a:rPr lang="nb-NO" sz="17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Ordrelister</a:t>
            </a:r>
          </a:p>
          <a:p>
            <a:pPr lvl="1"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Feltløysing for containere, lift, osv.</a:t>
            </a:r>
          </a:p>
          <a:p>
            <a:pPr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Transport Dashbord</a:t>
            </a:r>
          </a:p>
          <a:p>
            <a:pPr lvl="1"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Oversikt over kvar </a:t>
            </a:r>
            <a:r>
              <a:rPr lang="nb-NO" sz="1700" dirty="0" err="1">
                <a:solidFill>
                  <a:schemeClr val="tx1"/>
                </a:solidFill>
              </a:rPr>
              <a:t>bilane</a:t>
            </a:r>
            <a:r>
              <a:rPr lang="nb-NO" sz="1700" dirty="0">
                <a:solidFill>
                  <a:schemeClr val="tx1"/>
                </a:solidFill>
              </a:rPr>
              <a:t> er til ei kvar tid.</a:t>
            </a:r>
          </a:p>
          <a:p>
            <a:pPr lvl="1">
              <a:lnSpc>
                <a:spcPct val="90000"/>
              </a:lnSpc>
            </a:pPr>
            <a:r>
              <a:rPr lang="nb-NO" sz="1700" dirty="0">
                <a:solidFill>
                  <a:schemeClr val="tx1"/>
                </a:solidFill>
              </a:rPr>
              <a:t>Oversikt over kor mange prosent av </a:t>
            </a:r>
            <a:r>
              <a:rPr lang="nb-NO" sz="1700" dirty="0" err="1">
                <a:solidFill>
                  <a:schemeClr val="tx1"/>
                </a:solidFill>
              </a:rPr>
              <a:t>dunkane</a:t>
            </a:r>
            <a:r>
              <a:rPr lang="nb-NO" sz="1700" dirty="0">
                <a:solidFill>
                  <a:schemeClr val="tx1"/>
                </a:solidFill>
              </a:rPr>
              <a:t> som er tømt/passert.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nb-NO" sz="17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nb-NO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43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937929-A8F2-4807-942B-B650B829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23" y="481440"/>
            <a:ext cx="8534400" cy="1507067"/>
          </a:xfrm>
        </p:spPr>
        <p:txBody>
          <a:bodyPr>
            <a:normAutofit/>
          </a:bodyPr>
          <a:lstStyle/>
          <a:p>
            <a:r>
              <a:rPr lang="nb-NO" dirty="0" err="1"/>
              <a:t>Kostnadar</a:t>
            </a:r>
            <a:r>
              <a:rPr lang="nb-NO" dirty="0"/>
              <a:t> </a:t>
            </a:r>
            <a:r>
              <a:rPr lang="nb-NO" dirty="0" err="1"/>
              <a:t>Fieldata</a:t>
            </a:r>
            <a:endParaRPr lang="nb-NO" dirty="0"/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85CCF2BA-CBAD-4FDB-BEEA-7E77023DDF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309614"/>
              </p:ext>
            </p:extLst>
          </p:nvPr>
        </p:nvGraphicFramePr>
        <p:xfrm>
          <a:off x="1008923" y="1988507"/>
          <a:ext cx="10174154" cy="39884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50362">
                  <a:extLst>
                    <a:ext uri="{9D8B030D-6E8A-4147-A177-3AD203B41FA5}">
                      <a16:colId xmlns:a16="http://schemas.microsoft.com/office/drawing/2014/main" val="1028256485"/>
                    </a:ext>
                  </a:extLst>
                </a:gridCol>
                <a:gridCol w="4445403">
                  <a:extLst>
                    <a:ext uri="{9D8B030D-6E8A-4147-A177-3AD203B41FA5}">
                      <a16:colId xmlns:a16="http://schemas.microsoft.com/office/drawing/2014/main" val="3332684287"/>
                    </a:ext>
                  </a:extLst>
                </a:gridCol>
                <a:gridCol w="2378389">
                  <a:extLst>
                    <a:ext uri="{9D8B030D-6E8A-4147-A177-3AD203B41FA5}">
                      <a16:colId xmlns:a16="http://schemas.microsoft.com/office/drawing/2014/main" val="157206853"/>
                    </a:ext>
                  </a:extLst>
                </a:gridCol>
              </a:tblGrid>
              <a:tr h="624815">
                <a:tc>
                  <a:txBody>
                    <a:bodyPr/>
                    <a:lstStyle/>
                    <a:p>
                      <a:r>
                        <a:rPr lang="nb-NO" sz="1600"/>
                        <a:t>Programvare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Inverstering</a:t>
                      </a:r>
                      <a:r>
                        <a:rPr lang="nb-NO" sz="1600" dirty="0"/>
                        <a:t>/</a:t>
                      </a:r>
                    </a:p>
                    <a:p>
                      <a:r>
                        <a:rPr lang="nb-NO" sz="1600" dirty="0" err="1"/>
                        <a:t>eingongskostnad</a:t>
                      </a:r>
                      <a:endParaRPr lang="nb-NO" sz="1600" dirty="0"/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Årleg kostnad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3289710278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/>
                        <a:t>Field Work Center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42000,-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4021866088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/>
                        <a:t>Serviceavtale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18000,-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1634770836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/>
                        <a:t>Transport Dashbord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7080,-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3206181340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/>
                        <a:t>Integrasjon Komtek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9900,-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807862274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/>
                        <a:t>Komtek ETR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75800,-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30700,-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440472494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/>
                        <a:t>Software i bilane (7stk)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34300,-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83580,-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249871940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 dirty="0"/>
                        <a:t>Arbeidslister service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2900,-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11940,-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1241429043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 dirty="0"/>
                        <a:t>Adm. </a:t>
                      </a:r>
                      <a:r>
                        <a:rPr lang="nb-NO" sz="1600" dirty="0" err="1"/>
                        <a:t>kostnadar</a:t>
                      </a:r>
                      <a:endParaRPr lang="nb-NO" sz="1600" dirty="0"/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endParaRPr lang="nb-NO" sz="1600" dirty="0"/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231000,-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3415683037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r>
                        <a:rPr lang="nb-NO" sz="1600" dirty="0"/>
                        <a:t>Total sum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118000,-</a:t>
                      </a:r>
                    </a:p>
                  </a:txBody>
                  <a:tcPr marL="82494" marR="82494" marT="41247" marB="41247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424300,-</a:t>
                      </a:r>
                    </a:p>
                  </a:txBody>
                  <a:tcPr marL="82494" marR="82494" marT="41247" marB="41247"/>
                </a:tc>
                <a:extLst>
                  <a:ext uri="{0D108BD9-81ED-4DB2-BD59-A6C34878D82A}">
                    <a16:rowId xmlns:a16="http://schemas.microsoft.com/office/drawing/2014/main" val="3198884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257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B1DDA5D-BB7C-4752-8B05-BB2FA849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 dirty="0" err="1"/>
              <a:t>Fordelar</a:t>
            </a:r>
            <a:r>
              <a:rPr lang="nb-NO" sz="5200" dirty="0"/>
              <a:t> med </a:t>
            </a:r>
            <a:r>
              <a:rPr lang="nb-NO" sz="5200" dirty="0" err="1"/>
              <a:t>fieldata</a:t>
            </a:r>
            <a:endParaRPr lang="nb-NO" sz="5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AA0926-DB97-4B85-A949-D63C5CE89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Betre oversikt over dunkar som skal </a:t>
            </a:r>
            <a:r>
              <a:rPr lang="nn-NO" kern="1200" dirty="0" err="1">
                <a:solidFill>
                  <a:schemeClr val="tx1"/>
                </a:solidFill>
                <a:effectLst/>
              </a:rPr>
              <a:t>tømast</a:t>
            </a:r>
            <a:r>
              <a:rPr lang="nn-NO" kern="1200" dirty="0">
                <a:solidFill>
                  <a:schemeClr val="tx1"/>
                </a:solidFill>
                <a:effectLst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Elektronisk køyreruter.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Kan organisere både rute og sonekøyring.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Kan sende melding til bil som er kopla mot eigedomen.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Ein kan lettare sette nye sjåførar på rutene.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Mykje billigare enn innføring av RFID. </a:t>
            </a: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n-NO" kern="1200" dirty="0">
                <a:solidFill>
                  <a:schemeClr val="tx1"/>
                </a:solidFill>
                <a:effectLst/>
              </a:rPr>
              <a:t>Er også gode på Datavarehus.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29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2932889-A6D3-4B8B-8E7C-9A27BA61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/>
              <a:t>Ulemper med fieldata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AFDEF0-97F9-431C-B691-CC4EC67B4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endParaRPr lang="nb-NO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Ikkje like presist og nøyaktig som RFID registrering.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Ein kan ikkje eksakt seie kva dunk som ikkje var framsett om det står mange dunkar samla.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Ikkje kopling til Min Renovasjon eller Min Eigedom.</a:t>
            </a:r>
          </a:p>
          <a:p>
            <a:pPr marL="285750" lvl="0" indent="-285750">
              <a:buFontTx/>
              <a:buChar char="-"/>
            </a:pPr>
            <a:r>
              <a:rPr lang="nn-NO" kern="1200" dirty="0">
                <a:solidFill>
                  <a:schemeClr val="tx1"/>
                </a:solidFill>
                <a:effectLst/>
              </a:rPr>
              <a:t>Eigen app som koplast til faktura, </a:t>
            </a:r>
            <a:r>
              <a:rPr lang="nn-NO" kern="1200" dirty="0" err="1">
                <a:solidFill>
                  <a:schemeClr val="tx1"/>
                </a:solidFill>
                <a:effectLst/>
              </a:rPr>
              <a:t>tømingar</a:t>
            </a:r>
            <a:r>
              <a:rPr lang="nn-NO" kern="1200" dirty="0">
                <a:solidFill>
                  <a:schemeClr val="tx1"/>
                </a:solidFill>
                <a:effectLst/>
              </a:rPr>
              <a:t>, osv.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9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738B921-C6D3-4D84-8671-652A9A09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4800"/>
              <a:t>Måloppnåing rfid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CDEB51-2F23-4AD3-BCD3-5B9E8A796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Mål som vi når med RFID:</a:t>
            </a:r>
            <a:endParaRPr lang="nb-NO">
              <a:solidFill>
                <a:schemeClr val="tx1"/>
              </a:solidFill>
            </a:endParaRPr>
          </a:p>
          <a:p>
            <a:pPr lvl="2"/>
            <a:r>
              <a:rPr lang="nb-NO">
                <a:solidFill>
                  <a:schemeClr val="tx1"/>
                </a:solidFill>
              </a:rPr>
              <a:t>Elektoniske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>
                <a:solidFill>
                  <a:schemeClr val="tx1"/>
                </a:solidFill>
              </a:rPr>
              <a:t>køyreordre</a:t>
            </a:r>
          </a:p>
          <a:p>
            <a:pPr lvl="2"/>
            <a:r>
              <a:rPr lang="nb-NO">
                <a:solidFill>
                  <a:schemeClr val="tx1"/>
                </a:solidFill>
              </a:rPr>
              <a:t>Kvlitetssikrar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>
                <a:solidFill>
                  <a:schemeClr val="tx1"/>
                </a:solidFill>
              </a:rPr>
              <a:t>opplæing</a:t>
            </a:r>
          </a:p>
          <a:p>
            <a:pPr lvl="2"/>
            <a:r>
              <a:rPr lang="nb-NO">
                <a:solidFill>
                  <a:schemeClr val="tx1"/>
                </a:solidFill>
              </a:rPr>
              <a:t>Dokumenterar</a:t>
            </a:r>
            <a:r>
              <a:rPr lang="nb-NO" dirty="0">
                <a:solidFill>
                  <a:schemeClr val="tx1"/>
                </a:solidFill>
              </a:rPr>
              <a:t> innsamlinga</a:t>
            </a:r>
            <a:endParaRPr lang="nb-NO">
              <a:solidFill>
                <a:schemeClr val="tx1"/>
              </a:solidFill>
            </a:endParaRPr>
          </a:p>
          <a:p>
            <a:pPr lvl="2"/>
            <a:r>
              <a:rPr lang="nb-NO" dirty="0">
                <a:solidFill>
                  <a:schemeClr val="tx1"/>
                </a:solidFill>
              </a:rPr>
              <a:t>Registrerer volum (om </a:t>
            </a:r>
            <a:r>
              <a:rPr lang="nb-NO">
                <a:solidFill>
                  <a:schemeClr val="tx1"/>
                </a:solidFill>
              </a:rPr>
              <a:t>ein</a:t>
            </a:r>
            <a:r>
              <a:rPr lang="nb-NO" dirty="0">
                <a:solidFill>
                  <a:schemeClr val="tx1"/>
                </a:solidFill>
              </a:rPr>
              <a:t> vil) og avvik mot </a:t>
            </a:r>
            <a:r>
              <a:rPr lang="nb-NO">
                <a:solidFill>
                  <a:schemeClr val="tx1"/>
                </a:solidFill>
              </a:rPr>
              <a:t>behaldar</a:t>
            </a:r>
            <a:r>
              <a:rPr lang="nb-NO" dirty="0">
                <a:solidFill>
                  <a:schemeClr val="tx1"/>
                </a:solidFill>
              </a:rPr>
              <a:t>.</a:t>
            </a:r>
            <a:endParaRPr lang="nb-NO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Mål som vi </a:t>
            </a:r>
            <a:r>
              <a:rPr lang="nb-NO">
                <a:solidFill>
                  <a:schemeClr val="tx1"/>
                </a:solidFill>
              </a:rPr>
              <a:t>ikkje</a:t>
            </a:r>
            <a:r>
              <a:rPr lang="nb-NO" dirty="0">
                <a:solidFill>
                  <a:schemeClr val="tx1"/>
                </a:solidFill>
              </a:rPr>
              <a:t> når med RFID:</a:t>
            </a:r>
            <a:endParaRPr lang="nb-NO">
              <a:solidFill>
                <a:schemeClr val="tx1"/>
              </a:solidFill>
            </a:endParaRPr>
          </a:p>
          <a:p>
            <a:pPr lvl="2"/>
            <a:r>
              <a:rPr lang="nb-NO" dirty="0">
                <a:solidFill>
                  <a:schemeClr val="tx1"/>
                </a:solidFill>
              </a:rPr>
              <a:t>Sann tid opplysning til kunde. Må i tilfelle </a:t>
            </a:r>
            <a:r>
              <a:rPr lang="nb-NO">
                <a:solidFill>
                  <a:schemeClr val="tx1"/>
                </a:solidFill>
              </a:rPr>
              <a:t>koplast</a:t>
            </a:r>
            <a:r>
              <a:rPr lang="nb-NO" dirty="0">
                <a:solidFill>
                  <a:schemeClr val="tx1"/>
                </a:solidFill>
              </a:rPr>
              <a:t> mot </a:t>
            </a:r>
            <a:r>
              <a:rPr lang="nb-NO">
                <a:solidFill>
                  <a:schemeClr val="tx1"/>
                </a:solidFill>
              </a:rPr>
              <a:t>eit</a:t>
            </a:r>
            <a:r>
              <a:rPr lang="nb-NO" dirty="0">
                <a:solidFill>
                  <a:schemeClr val="tx1"/>
                </a:solidFill>
              </a:rPr>
              <a:t> Datavarehus og </a:t>
            </a:r>
            <a:r>
              <a:rPr lang="nb-NO">
                <a:solidFill>
                  <a:schemeClr val="tx1"/>
                </a:solidFill>
              </a:rPr>
              <a:t>ikkje</a:t>
            </a:r>
            <a:r>
              <a:rPr lang="nb-NO" dirty="0">
                <a:solidFill>
                  <a:schemeClr val="tx1"/>
                </a:solidFill>
              </a:rPr>
              <a:t> gjennom </a:t>
            </a:r>
            <a:r>
              <a:rPr lang="nb-NO">
                <a:solidFill>
                  <a:schemeClr val="tx1"/>
                </a:solidFill>
              </a:rPr>
              <a:t>Komtek</a:t>
            </a:r>
            <a:r>
              <a:rPr lang="nb-NO" dirty="0">
                <a:solidFill>
                  <a:schemeClr val="tx1"/>
                </a:solidFill>
              </a:rPr>
              <a:t>.</a:t>
            </a:r>
            <a:endParaRPr lang="nb-NO">
              <a:solidFill>
                <a:schemeClr val="tx1"/>
              </a:solidFill>
            </a:endParaRPr>
          </a:p>
          <a:p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0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62442B-6331-48FB-A234-8CE3CFD2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nb-NO" dirty="0"/>
              <a:t>tiltak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D7FE07-6C23-4605-A2F2-249D67C9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n-NO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n-NO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«For å nå målet om å digitalisere områder som kan auke kvaliteten på tenestene og gi ei sann tid opplysning til kundane så </a:t>
            </a:r>
            <a:r>
              <a:rPr lang="nn-NO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seier ein i strategiplanen at</a:t>
            </a: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ein skal sjå på tiltak som å innføre system for elektroniske </a:t>
            </a:r>
            <a:r>
              <a:rPr lang="nn-NO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køyreordrer</a:t>
            </a: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frå 2023 som kvalitetssikrar opplæring, dokumenterer innsamling, og registrerer volum og avvik mot behaldar. Dette vert å kombinere med å innføre </a:t>
            </a:r>
            <a:r>
              <a:rPr lang="nn-NO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rfid</a:t>
            </a: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brikker på alle behaldarar.»</a:t>
            </a:r>
            <a:endParaRPr lang="nb-NO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84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ACD6332-5A7E-46B3-A305-AFC78F26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4800"/>
              <a:t>Måloppnåing fieldata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F73415-4B78-4FE3-8258-E40BE94BE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Mål som vi når med </a:t>
            </a:r>
            <a:r>
              <a:rPr lang="nb-NO" dirty="0" err="1">
                <a:solidFill>
                  <a:schemeClr val="tx1"/>
                </a:solidFill>
              </a:rPr>
              <a:t>Fieldata</a:t>
            </a:r>
            <a:r>
              <a:rPr lang="nb-NO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nb-NO" dirty="0">
                <a:solidFill>
                  <a:schemeClr val="tx1"/>
                </a:solidFill>
              </a:rPr>
              <a:t>Elektroniske </a:t>
            </a:r>
            <a:r>
              <a:rPr lang="nb-NO" dirty="0" err="1">
                <a:solidFill>
                  <a:schemeClr val="tx1"/>
                </a:solidFill>
              </a:rPr>
              <a:t>køyreordre</a:t>
            </a:r>
            <a:r>
              <a:rPr lang="nb-NO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nb-NO" dirty="0" err="1">
                <a:solidFill>
                  <a:schemeClr val="tx1"/>
                </a:solidFill>
              </a:rPr>
              <a:t>Kvalitetssikrar</a:t>
            </a:r>
            <a:r>
              <a:rPr lang="nb-NO" dirty="0">
                <a:solidFill>
                  <a:schemeClr val="tx1"/>
                </a:solidFill>
              </a:rPr>
              <a:t> opplæringa.</a:t>
            </a:r>
          </a:p>
          <a:p>
            <a:pPr lvl="1"/>
            <a:r>
              <a:rPr lang="nb-NO" dirty="0" err="1">
                <a:solidFill>
                  <a:schemeClr val="tx1"/>
                </a:solidFill>
              </a:rPr>
              <a:t>Dokumenterar</a:t>
            </a:r>
            <a:r>
              <a:rPr lang="nb-NO" dirty="0">
                <a:solidFill>
                  <a:schemeClr val="tx1"/>
                </a:solidFill>
              </a:rPr>
              <a:t> delvis innsamlinga (vil </a:t>
            </a:r>
            <a:r>
              <a:rPr lang="nb-NO" dirty="0" err="1">
                <a:solidFill>
                  <a:schemeClr val="tx1"/>
                </a:solidFill>
              </a:rPr>
              <a:t>ikkje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vere</a:t>
            </a:r>
            <a:r>
              <a:rPr lang="nb-NO" dirty="0">
                <a:solidFill>
                  <a:schemeClr val="tx1"/>
                </a:solidFill>
              </a:rPr>
              <a:t> 100%)</a:t>
            </a:r>
          </a:p>
          <a:p>
            <a:pPr lvl="1"/>
            <a:r>
              <a:rPr lang="nb-NO" dirty="0">
                <a:solidFill>
                  <a:schemeClr val="tx1"/>
                </a:solidFill>
              </a:rPr>
              <a:t>Avvik mot </a:t>
            </a:r>
            <a:r>
              <a:rPr lang="nb-NO" dirty="0" err="1">
                <a:solidFill>
                  <a:schemeClr val="tx1"/>
                </a:solidFill>
              </a:rPr>
              <a:t>behaldar</a:t>
            </a:r>
            <a:r>
              <a:rPr lang="nb-NO" dirty="0">
                <a:solidFill>
                  <a:schemeClr val="tx1"/>
                </a:solidFill>
              </a:rPr>
              <a:t> (manuelt arbeid)</a:t>
            </a:r>
          </a:p>
          <a:p>
            <a:r>
              <a:rPr lang="nb-NO" dirty="0">
                <a:solidFill>
                  <a:schemeClr val="tx1"/>
                </a:solidFill>
              </a:rPr>
              <a:t>Mål som vi </a:t>
            </a:r>
            <a:r>
              <a:rPr lang="nb-NO" dirty="0" err="1">
                <a:solidFill>
                  <a:schemeClr val="tx1"/>
                </a:solidFill>
              </a:rPr>
              <a:t>ikkje</a:t>
            </a:r>
            <a:r>
              <a:rPr lang="nb-NO" dirty="0">
                <a:solidFill>
                  <a:schemeClr val="tx1"/>
                </a:solidFill>
              </a:rPr>
              <a:t> når med </a:t>
            </a:r>
            <a:r>
              <a:rPr lang="nb-NO" dirty="0" err="1">
                <a:solidFill>
                  <a:schemeClr val="tx1"/>
                </a:solidFill>
              </a:rPr>
              <a:t>Fieldata</a:t>
            </a:r>
            <a:r>
              <a:rPr lang="nb-NO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nb-NO" dirty="0">
                <a:solidFill>
                  <a:schemeClr val="tx1"/>
                </a:solidFill>
              </a:rPr>
              <a:t>Sann tid opplysning til kunde. </a:t>
            </a:r>
          </a:p>
          <a:p>
            <a:pPr lvl="1"/>
            <a:r>
              <a:rPr lang="nb-NO" dirty="0">
                <a:solidFill>
                  <a:schemeClr val="tx1"/>
                </a:solidFill>
              </a:rPr>
              <a:t>Registrering av volum.</a:t>
            </a:r>
          </a:p>
          <a:p>
            <a:pPr lvl="1"/>
            <a:r>
              <a:rPr lang="nb-NO" dirty="0" err="1">
                <a:solidFill>
                  <a:schemeClr val="tx1"/>
                </a:solidFill>
              </a:rPr>
              <a:t>Ikkje</a:t>
            </a:r>
            <a:r>
              <a:rPr lang="nb-NO" dirty="0">
                <a:solidFill>
                  <a:schemeClr val="tx1"/>
                </a:solidFill>
              </a:rPr>
              <a:t> klargjort for «</a:t>
            </a:r>
            <a:r>
              <a:rPr lang="nb-NO" dirty="0" err="1">
                <a:solidFill>
                  <a:schemeClr val="tx1"/>
                </a:solidFill>
              </a:rPr>
              <a:t>pay</a:t>
            </a:r>
            <a:r>
              <a:rPr lang="nb-NO" dirty="0">
                <a:solidFill>
                  <a:schemeClr val="tx1"/>
                </a:solidFill>
              </a:rPr>
              <a:t>-as-</a:t>
            </a:r>
            <a:r>
              <a:rPr lang="nb-NO" dirty="0" err="1">
                <a:solidFill>
                  <a:schemeClr val="tx1"/>
                </a:solidFill>
              </a:rPr>
              <a:t>you</a:t>
            </a:r>
            <a:r>
              <a:rPr lang="nb-NO" dirty="0">
                <a:solidFill>
                  <a:schemeClr val="tx1"/>
                </a:solidFill>
              </a:rPr>
              <a:t>-</a:t>
            </a:r>
            <a:r>
              <a:rPr lang="nb-NO" dirty="0" err="1">
                <a:solidFill>
                  <a:schemeClr val="tx1"/>
                </a:solidFill>
              </a:rPr>
              <a:t>throw</a:t>
            </a:r>
            <a:r>
              <a:rPr lang="nb-NO" dirty="0">
                <a:solidFill>
                  <a:schemeClr val="tx1"/>
                </a:solidFill>
              </a:rPr>
              <a:t>». 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71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E4BEE0-AA59-4936-8A6D-221F59E3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 dirty="0"/>
              <a:t>Kva </a:t>
            </a:r>
            <a:r>
              <a:rPr lang="nb-NO" sz="5200" dirty="0" err="1"/>
              <a:t>gjer</a:t>
            </a:r>
            <a:r>
              <a:rPr lang="nb-NO" sz="5200" dirty="0"/>
              <a:t> vi?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59C25F-FB04-494B-A726-FBBE1A754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Bør/må digitalisere oss </a:t>
            </a:r>
            <a:r>
              <a:rPr lang="nb-NO" sz="1400" dirty="0" err="1">
                <a:solidFill>
                  <a:schemeClr val="tx1"/>
                </a:solidFill>
              </a:rPr>
              <a:t>meir</a:t>
            </a:r>
            <a:r>
              <a:rPr lang="nb-NO" sz="14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Målet i første omgang må </a:t>
            </a:r>
            <a:r>
              <a:rPr lang="nb-NO" sz="1400" dirty="0" err="1">
                <a:solidFill>
                  <a:schemeClr val="tx1"/>
                </a:solidFill>
              </a:rPr>
              <a:t>vere</a:t>
            </a:r>
            <a:r>
              <a:rPr lang="nb-NO" sz="1400" dirty="0">
                <a:solidFill>
                  <a:schemeClr val="tx1"/>
                </a:solidFill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Elektroniske </a:t>
            </a:r>
            <a:r>
              <a:rPr lang="nb-NO" sz="1400" dirty="0" err="1">
                <a:solidFill>
                  <a:schemeClr val="tx1"/>
                </a:solidFill>
              </a:rPr>
              <a:t>køyreordre</a:t>
            </a:r>
            <a:r>
              <a:rPr lang="nb-NO" sz="1400" dirty="0">
                <a:solidFill>
                  <a:schemeClr val="tx1"/>
                </a:solidFill>
              </a:rPr>
              <a:t> som </a:t>
            </a:r>
            <a:r>
              <a:rPr lang="nb-NO" sz="1400" dirty="0" err="1">
                <a:solidFill>
                  <a:schemeClr val="tx1"/>
                </a:solidFill>
              </a:rPr>
              <a:t>gjer</a:t>
            </a:r>
            <a:r>
              <a:rPr lang="nb-NO" sz="1400" dirty="0">
                <a:solidFill>
                  <a:schemeClr val="tx1"/>
                </a:solidFill>
              </a:rPr>
              <a:t> opplæring lettere. </a:t>
            </a: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System der </a:t>
            </a:r>
            <a:r>
              <a:rPr lang="nb-NO" sz="1400" dirty="0" err="1">
                <a:solidFill>
                  <a:schemeClr val="tx1"/>
                </a:solidFill>
              </a:rPr>
              <a:t>sjåførar</a:t>
            </a:r>
            <a:r>
              <a:rPr lang="nb-NO" sz="1400" dirty="0">
                <a:solidFill>
                  <a:schemeClr val="tx1"/>
                </a:solidFill>
              </a:rPr>
              <a:t> kan melde avvik inn, og administrasjon sende melding ut til bilen.</a:t>
            </a: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Få digitalisert det administrative rundt dunkbytte. Få bort papirordrer. </a:t>
            </a:r>
          </a:p>
          <a:p>
            <a:pPr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Kombinasjon av </a:t>
            </a:r>
            <a:r>
              <a:rPr lang="nb-NO" sz="1400" dirty="0" err="1">
                <a:solidFill>
                  <a:schemeClr val="tx1"/>
                </a:solidFill>
              </a:rPr>
              <a:t>Komtek</a:t>
            </a:r>
            <a:r>
              <a:rPr lang="nb-NO" sz="1400" dirty="0">
                <a:solidFill>
                  <a:schemeClr val="tx1"/>
                </a:solidFill>
              </a:rPr>
              <a:t> og </a:t>
            </a:r>
            <a:r>
              <a:rPr lang="nb-NO" sz="1400" dirty="0" err="1">
                <a:solidFill>
                  <a:schemeClr val="tx1"/>
                </a:solidFill>
              </a:rPr>
              <a:t>Fieldata</a:t>
            </a:r>
            <a:r>
              <a:rPr lang="nb-NO" sz="1400" dirty="0">
                <a:solidFill>
                  <a:schemeClr val="tx1"/>
                </a:solidFill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Dunkadministrasjon </a:t>
            </a:r>
            <a:r>
              <a:rPr lang="nb-NO" sz="1400" dirty="0" err="1">
                <a:solidFill>
                  <a:schemeClr val="tx1"/>
                </a:solidFill>
              </a:rPr>
              <a:t>Komtek</a:t>
            </a:r>
            <a:r>
              <a:rPr lang="nb-NO" sz="1400" dirty="0">
                <a:solidFill>
                  <a:schemeClr val="tx1"/>
                </a:solidFill>
              </a:rPr>
              <a:t> (Beholderfelt)</a:t>
            </a:r>
          </a:p>
          <a:p>
            <a:pPr lvl="1">
              <a:lnSpc>
                <a:spcPct val="90000"/>
              </a:lnSpc>
            </a:pPr>
            <a:r>
              <a:rPr lang="nb-NO" sz="1400" dirty="0" err="1">
                <a:solidFill>
                  <a:schemeClr val="tx1"/>
                </a:solidFill>
              </a:rPr>
              <a:t>Køyreordre</a:t>
            </a:r>
            <a:r>
              <a:rPr lang="nb-NO" sz="1400" dirty="0">
                <a:solidFill>
                  <a:schemeClr val="tx1"/>
                </a:solidFill>
              </a:rPr>
              <a:t> </a:t>
            </a:r>
            <a:r>
              <a:rPr lang="nb-NO" sz="1400" dirty="0" err="1">
                <a:solidFill>
                  <a:schemeClr val="tx1"/>
                </a:solidFill>
              </a:rPr>
              <a:t>Fielldata</a:t>
            </a:r>
            <a:endParaRPr lang="nb-NO" sz="14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Er mulig, men vil senke </a:t>
            </a:r>
            <a:r>
              <a:rPr lang="nb-NO" sz="1400" dirty="0" err="1">
                <a:solidFill>
                  <a:schemeClr val="tx1"/>
                </a:solidFill>
              </a:rPr>
              <a:t>prosesen</a:t>
            </a:r>
            <a:r>
              <a:rPr lang="nb-NO" sz="1400" dirty="0">
                <a:solidFill>
                  <a:schemeClr val="tx1"/>
                </a:solidFill>
              </a:rPr>
              <a:t> med innføring av RFID. </a:t>
            </a:r>
            <a:r>
              <a:rPr lang="nb-NO" sz="1400" dirty="0" err="1">
                <a:solidFill>
                  <a:schemeClr val="tx1"/>
                </a:solidFill>
              </a:rPr>
              <a:t>Ikkje</a:t>
            </a:r>
            <a:r>
              <a:rPr lang="nb-NO" sz="1400" dirty="0">
                <a:solidFill>
                  <a:schemeClr val="tx1"/>
                </a:solidFill>
              </a:rPr>
              <a:t> anbefalt av </a:t>
            </a:r>
            <a:r>
              <a:rPr lang="nb-NO" sz="1400" dirty="0" err="1">
                <a:solidFill>
                  <a:schemeClr val="tx1"/>
                </a:solidFill>
              </a:rPr>
              <a:t>Komtek</a:t>
            </a:r>
            <a:r>
              <a:rPr lang="nb-NO" sz="14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RFID er framtida.</a:t>
            </a:r>
          </a:p>
          <a:p>
            <a:pPr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Framtida er  også Datavarehus.</a:t>
            </a:r>
          </a:p>
          <a:p>
            <a:pPr lvl="1">
              <a:lnSpc>
                <a:spcPct val="90000"/>
              </a:lnSpc>
            </a:pPr>
            <a:r>
              <a:rPr lang="nb-NO" sz="1400" dirty="0">
                <a:solidFill>
                  <a:schemeClr val="tx1"/>
                </a:solidFill>
              </a:rPr>
              <a:t>Databasesystem som </a:t>
            </a:r>
            <a:r>
              <a:rPr lang="nb-NO" sz="1400" dirty="0" err="1">
                <a:solidFill>
                  <a:schemeClr val="tx1"/>
                </a:solidFill>
              </a:rPr>
              <a:t>organiserar</a:t>
            </a:r>
            <a:r>
              <a:rPr lang="nb-NO" sz="1400" dirty="0">
                <a:solidFill>
                  <a:schemeClr val="tx1"/>
                </a:solidFill>
              </a:rPr>
              <a:t> alle data i </a:t>
            </a:r>
            <a:r>
              <a:rPr lang="nb-NO" sz="1400" dirty="0" err="1">
                <a:solidFill>
                  <a:schemeClr val="tx1"/>
                </a:solidFill>
              </a:rPr>
              <a:t>ein</a:t>
            </a:r>
            <a:r>
              <a:rPr lang="nb-NO" sz="1400" dirty="0">
                <a:solidFill>
                  <a:schemeClr val="tx1"/>
                </a:solidFill>
              </a:rPr>
              <a:t> organisasjon slik </a:t>
            </a:r>
            <a:r>
              <a:rPr lang="nb-NO" sz="1400" dirty="0" err="1">
                <a:solidFill>
                  <a:schemeClr val="tx1"/>
                </a:solidFill>
              </a:rPr>
              <a:t>dei</a:t>
            </a:r>
            <a:r>
              <a:rPr lang="nb-NO" sz="1400" dirty="0">
                <a:solidFill>
                  <a:schemeClr val="tx1"/>
                </a:solidFill>
              </a:rPr>
              <a:t> </a:t>
            </a:r>
            <a:r>
              <a:rPr lang="nb-NO" sz="1400" dirty="0" err="1">
                <a:solidFill>
                  <a:schemeClr val="tx1"/>
                </a:solidFill>
              </a:rPr>
              <a:t>egnar</a:t>
            </a:r>
            <a:r>
              <a:rPr lang="nb-NO" sz="1400" dirty="0">
                <a:solidFill>
                  <a:schemeClr val="tx1"/>
                </a:solidFill>
              </a:rPr>
              <a:t> seg for analytisk behandling. </a:t>
            </a:r>
          </a:p>
          <a:p>
            <a:pPr>
              <a:lnSpc>
                <a:spcPct val="90000"/>
              </a:lnSpc>
            </a:pPr>
            <a:endParaRPr lang="nb-NO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65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0C4CC6-75B9-46AA-AFEF-E5B292D5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44" y="-130536"/>
            <a:ext cx="8534400" cy="1507067"/>
          </a:xfrm>
        </p:spPr>
        <p:txBody>
          <a:bodyPr/>
          <a:lstStyle/>
          <a:p>
            <a:r>
              <a:rPr lang="nb-NO" dirty="0"/>
              <a:t>Kva </a:t>
            </a:r>
            <a:r>
              <a:rPr lang="nb-NO" dirty="0" err="1"/>
              <a:t>krevast</a:t>
            </a:r>
            <a:r>
              <a:rPr lang="nb-NO" dirty="0"/>
              <a:t> det av VØR?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2AE4246-FB5F-48EE-8BF6-F6DF97D8584B}"/>
              </a:ext>
            </a:extLst>
          </p:cNvPr>
          <p:cNvSpPr/>
          <p:nvPr/>
        </p:nvSpPr>
        <p:spPr>
          <a:xfrm>
            <a:off x="3357874" y="1573480"/>
            <a:ext cx="4134711" cy="4033836"/>
          </a:xfrm>
          <a:prstGeom prst="ellipse">
            <a:avLst/>
          </a:prstGeom>
          <a:solidFill>
            <a:srgbClr val="71B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36ED522-C36F-424D-B2A7-A4BF54CCEE9E}"/>
              </a:ext>
            </a:extLst>
          </p:cNvPr>
          <p:cNvSpPr txBox="1"/>
          <p:nvPr/>
        </p:nvSpPr>
        <p:spPr>
          <a:xfrm>
            <a:off x="4279765" y="3264127"/>
            <a:ext cx="324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Kompetanse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B364F81-DE61-492C-AF30-85B6C0C8C8C6}"/>
              </a:ext>
            </a:extLst>
          </p:cNvPr>
          <p:cNvSpPr/>
          <p:nvPr/>
        </p:nvSpPr>
        <p:spPr>
          <a:xfrm>
            <a:off x="4613944" y="971417"/>
            <a:ext cx="1610687" cy="132592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178590C-F249-44BF-8BAB-1D02F32C6E46}"/>
              </a:ext>
            </a:extLst>
          </p:cNvPr>
          <p:cNvSpPr txBox="1"/>
          <p:nvPr/>
        </p:nvSpPr>
        <p:spPr>
          <a:xfrm>
            <a:off x="4833871" y="1388813"/>
            <a:ext cx="152679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Motivasjon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468134-CCEB-4511-974A-F456020A2DB2}"/>
              </a:ext>
            </a:extLst>
          </p:cNvPr>
          <p:cNvSpPr/>
          <p:nvPr/>
        </p:nvSpPr>
        <p:spPr>
          <a:xfrm>
            <a:off x="6736892" y="2617668"/>
            <a:ext cx="1610687" cy="132592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5925F0-8D84-4644-B4E4-28574EFB9818}"/>
              </a:ext>
            </a:extLst>
          </p:cNvPr>
          <p:cNvSpPr txBox="1"/>
          <p:nvPr/>
        </p:nvSpPr>
        <p:spPr>
          <a:xfrm>
            <a:off x="7011719" y="3095964"/>
            <a:ext cx="152679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Teknologi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76FCCF1-6AE0-48DE-8D2B-70E2D4A57143}"/>
              </a:ext>
            </a:extLst>
          </p:cNvPr>
          <p:cNvSpPr/>
          <p:nvPr/>
        </p:nvSpPr>
        <p:spPr>
          <a:xfrm>
            <a:off x="2541372" y="2629560"/>
            <a:ext cx="1610687" cy="132592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FE9A8EE-C371-4338-B702-B29EF57A9366}"/>
              </a:ext>
            </a:extLst>
          </p:cNvPr>
          <p:cNvSpPr/>
          <p:nvPr/>
        </p:nvSpPr>
        <p:spPr>
          <a:xfrm>
            <a:off x="3198631" y="4713916"/>
            <a:ext cx="1610687" cy="132592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0B8F10E-5A1E-4A42-9122-85F84B8B5832}"/>
              </a:ext>
            </a:extLst>
          </p:cNvPr>
          <p:cNvSpPr/>
          <p:nvPr/>
        </p:nvSpPr>
        <p:spPr>
          <a:xfrm>
            <a:off x="5857913" y="4754131"/>
            <a:ext cx="1610687" cy="132592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99FD9A2-4EE7-4E5C-8FE8-88B05D5122A0}"/>
              </a:ext>
            </a:extLst>
          </p:cNvPr>
          <p:cNvSpPr txBox="1"/>
          <p:nvPr/>
        </p:nvSpPr>
        <p:spPr>
          <a:xfrm>
            <a:off x="2669623" y="3107856"/>
            <a:ext cx="152679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Samarbeid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FD0B640-72C9-4AB2-B22A-487BA0B9AF1E}"/>
              </a:ext>
            </a:extLst>
          </p:cNvPr>
          <p:cNvSpPr txBox="1"/>
          <p:nvPr/>
        </p:nvSpPr>
        <p:spPr>
          <a:xfrm>
            <a:off x="3476122" y="5182769"/>
            <a:ext cx="152679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Kvalitet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21AF48D-26FA-48D7-85E2-8A98C1C9E02D}"/>
              </a:ext>
            </a:extLst>
          </p:cNvPr>
          <p:cNvSpPr txBox="1"/>
          <p:nvPr/>
        </p:nvSpPr>
        <p:spPr>
          <a:xfrm>
            <a:off x="6054510" y="5086735"/>
            <a:ext cx="152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Kommuni-kasjon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21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6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tel 5">
            <a:extLst>
              <a:ext uri="{FF2B5EF4-FFF2-40B4-BE49-F238E27FC236}">
                <a16:creationId xmlns:a16="http://schemas.microsoft.com/office/drawing/2014/main" id="{FEBF1FBD-1EFD-4BA0-A8B5-1D8EF9D2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Mulig Plan for innføring av </a:t>
            </a:r>
            <a:r>
              <a:rPr lang="nb-NO" dirty="0" err="1">
                <a:solidFill>
                  <a:srgbClr val="FFFFFF"/>
                </a:solidFill>
              </a:rPr>
              <a:t>rfid</a:t>
            </a:r>
            <a:endParaRPr lang="nb-NO" dirty="0">
              <a:solidFill>
                <a:srgbClr val="FFFFFF"/>
              </a:solidFill>
            </a:endParaRP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CB36C559-8BE8-42A6-8880-1D9FE0EDB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458820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7102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>
            <a:extLst>
              <a:ext uri="{FF2B5EF4-FFF2-40B4-BE49-F238E27FC236}">
                <a16:creationId xmlns:a16="http://schemas.microsoft.com/office/drawing/2014/main" id="{7AE45261-7584-4688-A4A3-724AC140F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21">
            <a:extLst>
              <a:ext uri="{FF2B5EF4-FFF2-40B4-BE49-F238E27FC236}">
                <a16:creationId xmlns:a16="http://schemas.microsoft.com/office/drawing/2014/main" id="{6A3DF0D0-07D5-4FAC-A12C-923E178CC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20722"/>
            <a:ext cx="12188824" cy="3612950"/>
          </a:xfrm>
          <a:prstGeom prst="snip2DiagRect">
            <a:avLst>
              <a:gd name="adj1" fmla="val 8741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EF4727-6B5C-4FA7-968D-912F35A4C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2FE142A-A0FD-4557-92D4-A7A7F27CB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84B8B9-9710-47C6-A3BC-99C562894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9">
              <a:extLst>
                <a:ext uri="{FF2B5EF4-FFF2-40B4-BE49-F238E27FC236}">
                  <a16:creationId xmlns:a16="http://schemas.microsoft.com/office/drawing/2014/main" id="{693ADAE5-007B-4BBF-8DA6-2EB91A0BE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DB8E36-978B-4F5D-B278-B1F45C585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1">
              <a:extLst>
                <a:ext uri="{FF2B5EF4-FFF2-40B4-BE49-F238E27FC236}">
                  <a16:creationId xmlns:a16="http://schemas.microsoft.com/office/drawing/2014/main" id="{37484C8B-8B05-442F-A4F5-4192C7D0C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Plassholder for innhold 7">
            <a:extLst>
              <a:ext uri="{FF2B5EF4-FFF2-40B4-BE49-F238E27FC236}">
                <a16:creationId xmlns:a16="http://schemas.microsoft.com/office/drawing/2014/main" id="{0E8477F1-9343-4E2D-96E2-631F730E0C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152107"/>
              </p:ext>
            </p:extLst>
          </p:nvPr>
        </p:nvGraphicFramePr>
        <p:xfrm>
          <a:off x="684212" y="1196337"/>
          <a:ext cx="10231441" cy="294645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54187">
                  <a:extLst>
                    <a:ext uri="{9D8B030D-6E8A-4147-A177-3AD203B41FA5}">
                      <a16:colId xmlns:a16="http://schemas.microsoft.com/office/drawing/2014/main" val="2731701332"/>
                    </a:ext>
                  </a:extLst>
                </a:gridCol>
                <a:gridCol w="6303013">
                  <a:extLst>
                    <a:ext uri="{9D8B030D-6E8A-4147-A177-3AD203B41FA5}">
                      <a16:colId xmlns:a16="http://schemas.microsoft.com/office/drawing/2014/main" val="151799820"/>
                    </a:ext>
                  </a:extLst>
                </a:gridCol>
                <a:gridCol w="2674241">
                  <a:extLst>
                    <a:ext uri="{9D8B030D-6E8A-4147-A177-3AD203B41FA5}">
                      <a16:colId xmlns:a16="http://schemas.microsoft.com/office/drawing/2014/main" val="2227500177"/>
                    </a:ext>
                  </a:extLst>
                </a:gridCol>
              </a:tblGrid>
              <a:tr h="49809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rgbClr val="71B9C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Investering/</a:t>
                      </a:r>
                      <a:r>
                        <a:rPr lang="nb-NO" sz="29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eingongskostnad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rgbClr val="71B9C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Årleg</a:t>
                      </a: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kostnad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rgbClr val="71B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886793"/>
                  </a:ext>
                </a:extLst>
              </a:tr>
              <a:tr h="498094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234900,-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81900,-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12676"/>
                  </a:ext>
                </a:extLst>
              </a:tr>
              <a:tr h="498094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1358000,-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87100,-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15452"/>
                  </a:ext>
                </a:extLst>
              </a:tr>
              <a:tr h="498094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  <a:endParaRPr lang="nb-NO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1412500,-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487100,-</a:t>
                      </a:r>
                      <a:endParaRPr lang="nb-NO" sz="2900" b="0" i="0" u="none" strike="noStrike" dirty="0">
                        <a:effectLst/>
                        <a:latin typeface="+mj-lt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07169"/>
                  </a:ext>
                </a:extLst>
              </a:tr>
              <a:tr h="49809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3005400,-</a:t>
                      </a: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045" marR="25045" marT="2504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972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595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8D60FC-B74F-4149-B229-1D4BDA0B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89" y="787347"/>
            <a:ext cx="8534400" cy="1507067"/>
          </a:xfrm>
        </p:spPr>
        <p:txBody>
          <a:bodyPr/>
          <a:lstStyle/>
          <a:p>
            <a:r>
              <a:rPr lang="nb-NO" dirty="0"/>
              <a:t>konklusjon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8D700E-B2E9-4039-843F-9B9AFAFE5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4000" dirty="0"/>
          </a:p>
          <a:p>
            <a:pPr marL="0" indent="0">
              <a:buNone/>
            </a:pPr>
            <a:r>
              <a:rPr lang="nb-NO" sz="4000" dirty="0"/>
              <a:t>RFID+VØR =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379045F-CD62-4F11-B12E-BB091C4CFDBD}"/>
              </a:ext>
            </a:extLst>
          </p:cNvPr>
          <p:cNvSpPr txBox="1"/>
          <p:nvPr/>
        </p:nvSpPr>
        <p:spPr>
          <a:xfrm>
            <a:off x="3720772" y="2567031"/>
            <a:ext cx="4750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chemeClr val="bg2">
                    <a:lumMod val="75000"/>
                  </a:schemeClr>
                </a:solidFill>
              </a:rPr>
              <a:t>SANT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7153573-54B9-4BDE-B9F2-1AB9A3AC005F}"/>
              </a:ext>
            </a:extLst>
          </p:cNvPr>
          <p:cNvSpPr txBox="1"/>
          <p:nvPr/>
        </p:nvSpPr>
        <p:spPr>
          <a:xfrm>
            <a:off x="5384462" y="2736308"/>
            <a:ext cx="230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2">
                    <a:lumMod val="75000"/>
                  </a:schemeClr>
                </a:solidFill>
              </a:rPr>
              <a:t>(Om vi vil….)</a:t>
            </a:r>
          </a:p>
        </p:txBody>
      </p:sp>
    </p:spTree>
    <p:extLst>
      <p:ext uri="{BB962C8B-B14F-4D97-AF65-F5344CB8AC3E}">
        <p14:creationId xmlns:p14="http://schemas.microsoft.com/office/powerpoint/2010/main" val="423710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7D8F5E-B404-4AA8-AA91-5D48A3D8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nb-NO" sz="2800"/>
              <a:t>Miljødirektoratet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CBB5F2-065B-476B-8AA6-E73E1F322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307" y="685799"/>
            <a:ext cx="6307915" cy="53642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n-NO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n-NO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n-NO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n-NO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Rapport april-2021: «Analyse av tiltak og </a:t>
            </a:r>
            <a:r>
              <a:rPr lang="nn-NO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virkemidler</a:t>
            </a: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for økt </a:t>
            </a:r>
            <a:r>
              <a:rPr lang="nn-NO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forberedelse</a:t>
            </a: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til ombruk og materialgjenvinning av </a:t>
            </a:r>
            <a:r>
              <a:rPr lang="nn-NO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husholdningsavfall</a:t>
            </a: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og </a:t>
            </a:r>
            <a:r>
              <a:rPr lang="nn-NO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lignende</a:t>
            </a:r>
            <a:r>
              <a:rPr lang="nn-NO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næringsavfall»</a:t>
            </a:r>
          </a:p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 kategorien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forbetra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utsortering av avfall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frå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hushaldningar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har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dei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vurdert to tiltak som kan gi økonomiske insentiver for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auka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utsortering av avfall til materialgjenvinning eller ombruk: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Tilrettelegge for «betal for det du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kastar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system for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henteordningar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av restavfall ved hjelp av RFID. </a:t>
            </a: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Tilrettelegge for «betal for det du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kastar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system for restavfall på </a:t>
            </a: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miljøstasjonane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n-NO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3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B40560-A5BC-4B9E-B94C-23D68899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769" y="556424"/>
            <a:ext cx="9760416" cy="1507067"/>
          </a:xfrm>
        </p:spPr>
        <p:txBody>
          <a:bodyPr/>
          <a:lstStyle/>
          <a:p>
            <a:r>
              <a:rPr lang="nb-NO" dirty="0"/>
              <a:t>Målbildet for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smartare</a:t>
            </a:r>
            <a:r>
              <a:rPr lang="nb-NO" dirty="0"/>
              <a:t> samfunn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6D7BF6B-4F6C-4A35-9852-604AC770F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603" y="2597658"/>
            <a:ext cx="2717170" cy="1548000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F99A6C5-A363-44DC-8A3D-8CF98979A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77" y="5040156"/>
            <a:ext cx="2501568" cy="154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B652AB1-9596-4CC1-97BE-E5B79167B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361" y="2597658"/>
            <a:ext cx="2452032" cy="15480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CD5071D-68EC-49C3-B1F0-A2BF0DBA2BFF}"/>
              </a:ext>
            </a:extLst>
          </p:cNvPr>
          <p:cNvSpPr txBox="1"/>
          <p:nvPr/>
        </p:nvSpPr>
        <p:spPr>
          <a:xfrm>
            <a:off x="4949677" y="2494495"/>
            <a:ext cx="2825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Kommunikasjon og databehandling skal </a:t>
            </a:r>
            <a:r>
              <a:rPr lang="nb-NO" dirty="0" err="1"/>
              <a:t>vere</a:t>
            </a:r>
            <a:r>
              <a:rPr lang="nb-NO" dirty="0"/>
              <a:t> basert på </a:t>
            </a:r>
            <a:r>
              <a:rPr lang="nb-NO" dirty="0" err="1"/>
              <a:t>sjølvbetjening</a:t>
            </a:r>
            <a:r>
              <a:rPr lang="nb-NO" dirty="0"/>
              <a:t> og automatisering i størst </a:t>
            </a:r>
            <a:r>
              <a:rPr lang="nb-NO" dirty="0" err="1"/>
              <a:t>mogleg</a:t>
            </a:r>
            <a:r>
              <a:rPr lang="nb-NO" dirty="0"/>
              <a:t> grad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A4007D9-DB0B-4899-A9AA-B1AB2AF69053}"/>
              </a:ext>
            </a:extLst>
          </p:cNvPr>
          <p:cNvSpPr txBox="1"/>
          <p:nvPr/>
        </p:nvSpPr>
        <p:spPr>
          <a:xfrm>
            <a:off x="1296283" y="4246527"/>
            <a:ext cx="2501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Innbyggjarane</a:t>
            </a:r>
            <a:r>
              <a:rPr lang="nb-NO" dirty="0"/>
              <a:t> skal </a:t>
            </a:r>
            <a:r>
              <a:rPr lang="nb-NO" dirty="0" err="1"/>
              <a:t>ikkje</a:t>
            </a:r>
            <a:r>
              <a:rPr lang="nb-NO" dirty="0"/>
              <a:t> måtte </a:t>
            </a:r>
            <a:r>
              <a:rPr lang="nb-NO" dirty="0" err="1"/>
              <a:t>spørje</a:t>
            </a:r>
            <a:r>
              <a:rPr lang="nb-NO" dirty="0"/>
              <a:t> </a:t>
            </a:r>
            <a:r>
              <a:rPr lang="nb-NO" dirty="0" err="1"/>
              <a:t>kommuna</a:t>
            </a:r>
            <a:r>
              <a:rPr lang="nb-NO" dirty="0"/>
              <a:t>/VØR om </a:t>
            </a:r>
            <a:r>
              <a:rPr lang="nb-NO" dirty="0" err="1"/>
              <a:t>opplysningar</a:t>
            </a:r>
            <a:r>
              <a:rPr lang="nb-NO" dirty="0"/>
              <a:t>. Det skal </a:t>
            </a:r>
            <a:r>
              <a:rPr lang="nb-NO" dirty="0" err="1"/>
              <a:t>dei</a:t>
            </a:r>
            <a:r>
              <a:rPr lang="nb-NO" dirty="0"/>
              <a:t> kunne finne eller legge inn sjølve. </a:t>
            </a:r>
          </a:p>
        </p:txBody>
      </p:sp>
      <p:sp>
        <p:nvSpPr>
          <p:cNvPr id="12" name="Pil: høyre 11">
            <a:extLst>
              <a:ext uri="{FF2B5EF4-FFF2-40B4-BE49-F238E27FC236}">
                <a16:creationId xmlns:a16="http://schemas.microsoft.com/office/drawing/2014/main" id="{DD036F82-3D49-4F41-8EF9-C8CD1824D36C}"/>
              </a:ext>
            </a:extLst>
          </p:cNvPr>
          <p:cNvSpPr/>
          <p:nvPr/>
        </p:nvSpPr>
        <p:spPr>
          <a:xfrm>
            <a:off x="7775336" y="3167406"/>
            <a:ext cx="708788" cy="377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: høyre 12">
            <a:extLst>
              <a:ext uri="{FF2B5EF4-FFF2-40B4-BE49-F238E27FC236}">
                <a16:creationId xmlns:a16="http://schemas.microsoft.com/office/drawing/2014/main" id="{A46EBDE6-A6F3-4F78-81DA-269CAA270316}"/>
              </a:ext>
            </a:extLst>
          </p:cNvPr>
          <p:cNvSpPr/>
          <p:nvPr/>
        </p:nvSpPr>
        <p:spPr>
          <a:xfrm rot="5400000">
            <a:off x="5847270" y="4412385"/>
            <a:ext cx="708788" cy="377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: høyre 13">
            <a:extLst>
              <a:ext uri="{FF2B5EF4-FFF2-40B4-BE49-F238E27FC236}">
                <a16:creationId xmlns:a16="http://schemas.microsoft.com/office/drawing/2014/main" id="{0951B01C-4BA9-42BA-9C0D-BE8656D2590F}"/>
              </a:ext>
            </a:extLst>
          </p:cNvPr>
          <p:cNvSpPr/>
          <p:nvPr/>
        </p:nvSpPr>
        <p:spPr>
          <a:xfrm rot="10800000">
            <a:off x="4126331" y="3223966"/>
            <a:ext cx="708788" cy="377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3A1A5C3A-31E1-4082-AFB8-AF8F5C296A85}"/>
              </a:ext>
            </a:extLst>
          </p:cNvPr>
          <p:cNvSpPr txBox="1"/>
          <p:nvPr/>
        </p:nvSpPr>
        <p:spPr>
          <a:xfrm>
            <a:off x="8770361" y="4145658"/>
            <a:ext cx="27171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Dei som jobbar i feltet/på </a:t>
            </a:r>
            <a:r>
              <a:rPr lang="nb-NO" dirty="0" err="1"/>
              <a:t>bilane</a:t>
            </a:r>
            <a:r>
              <a:rPr lang="nb-NO" dirty="0"/>
              <a:t> skal </a:t>
            </a:r>
            <a:r>
              <a:rPr lang="nb-NO" dirty="0" err="1"/>
              <a:t>gjere</a:t>
            </a:r>
            <a:r>
              <a:rPr lang="nb-NO" dirty="0"/>
              <a:t> jobben basert på kommunikasjon </a:t>
            </a:r>
            <a:r>
              <a:rPr lang="nb-NO" dirty="0" err="1"/>
              <a:t>frå</a:t>
            </a:r>
            <a:r>
              <a:rPr lang="nb-NO" dirty="0"/>
              <a:t> kommune og </a:t>
            </a:r>
            <a:r>
              <a:rPr lang="nb-NO" dirty="0" err="1"/>
              <a:t>innbyggjarane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4656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D318ABC-65BA-4092-918C-978FEE6B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b-NO" sz="5200"/>
              <a:t>Kva er RFID?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68CE3F-C41A-470C-9100-B3F056DD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n-NO" sz="19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RFID = radio frequency identification</a:t>
            </a:r>
          </a:p>
          <a:p>
            <a:pPr>
              <a:lnSpc>
                <a:spcPct val="90000"/>
              </a:lnSpc>
            </a:pPr>
            <a:r>
              <a:rPr lang="nn-NO" sz="19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nn-NO" sz="19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igitalt attkjenningssystem som kommuniserar berøringsfritt med mikrobrikker for verifikasjon av f.eks identitet</a:t>
            </a:r>
          </a:p>
          <a:p>
            <a:pPr>
              <a:lnSpc>
                <a:spcPct val="90000"/>
              </a:lnSpc>
            </a:pPr>
            <a:r>
              <a:rPr lang="nn-NO" sz="19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Autopassbrikker, betalingskort, adgangskontroll, osv.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nn-NO" sz="19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Avlesninga skjer frå mottakseiningar, RFID-baser, som må vere i nærleiken av RFID-brikken. Dette skjer kontaktlaust ved hjelp av radiosignal. (Store Norske leksikon)</a:t>
            </a:r>
            <a:endParaRPr lang="nb-NO" sz="19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nn-NO" sz="19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RFID er ein liten brikke som kan festast på eller byggast inn i eit produkt. Den kan også opererast inn i folk og dyr.</a:t>
            </a:r>
            <a:endParaRPr lang="nb-NO" sz="19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nb-NO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6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56FCDAA-76C3-414B-9868-73075E15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5F24B27-DF75-4A43-B9A4-4D033DEE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76" y="616681"/>
            <a:ext cx="5627258" cy="1507067"/>
          </a:xfrm>
        </p:spPr>
        <p:txBody>
          <a:bodyPr>
            <a:normAutofit/>
          </a:bodyPr>
          <a:lstStyle/>
          <a:p>
            <a:r>
              <a:rPr lang="nn-NO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RFID i bruk ved innsamling av avfall</a:t>
            </a:r>
            <a:endParaRPr lang="nb-NO" dirty="0"/>
          </a:p>
        </p:txBody>
      </p:sp>
      <p:sp>
        <p:nvSpPr>
          <p:cNvPr id="14" name="Snip Diagonal Corner Rectangle 16">
            <a:extLst>
              <a:ext uri="{FF2B5EF4-FFF2-40B4-BE49-F238E27FC236}">
                <a16:creationId xmlns:a16="http://schemas.microsoft.com/office/drawing/2014/main" id="{02C8A649-1D4D-44CF-8C8E-C38947F4C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48347D7-C2CE-4954-98FD-52E1263F8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290" y="942456"/>
            <a:ext cx="1971062" cy="244329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C5C3A1D-0582-44DC-8CC7-64561ADC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8" y="3607565"/>
            <a:ext cx="3020257" cy="1934249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83E2FA-CCC7-4965-944D-35DD3A2D5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359" y="2196306"/>
            <a:ext cx="6253792" cy="3615267"/>
          </a:xfrm>
        </p:spPr>
        <p:txBody>
          <a:bodyPr>
            <a:normAutofit/>
          </a:bodyPr>
          <a:lstStyle/>
          <a:p>
            <a:r>
              <a:rPr lang="nn-NO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 å kunne nytte RFID teknologien i innsamling av avfall må ein montere ein RFID-brikke på kvar enkelt avfallsdunk. </a:t>
            </a:r>
          </a:p>
          <a:p>
            <a:r>
              <a:rPr lang="nn-NO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Brikken</a:t>
            </a:r>
            <a:r>
              <a:rPr lang="nn-NO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kan anten festast i framkant av dunken eller oppe i </a:t>
            </a:r>
            <a:r>
              <a:rPr lang="nn-NO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kamfestet</a:t>
            </a:r>
            <a:r>
              <a:rPr lang="nn-NO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nn-NO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å lese av </a:t>
            </a:r>
            <a:r>
              <a:rPr lang="nn-NO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brikkane</a:t>
            </a:r>
            <a:r>
              <a:rPr lang="nn-NO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på dunkane må ein montere på RFID-baser/antenner på renovasjonsbilane.</a:t>
            </a:r>
          </a:p>
          <a:p>
            <a:r>
              <a:rPr lang="nn-N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 veldig mykje nytta ved innsamling av avfall i Sverige. </a:t>
            </a:r>
            <a:r>
              <a:rPr lang="nn-NO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C5301E-91B2-4536-893D-47EA2744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3E5BFD-97A3-4CE9-8A0E-58925ADC2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47D4CB-D05F-43B7-8F49-A8C05F152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A6C8F7-8B78-4F06-BB3B-CEDC620AE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4E8F06-BC4C-45A5-8A7F-CDF897B9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88604C-C490-4533-AA80-11F92325C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818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3E20AB-84CF-4791-8081-5C5511EA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42" y="685799"/>
            <a:ext cx="4218381" cy="4892040"/>
          </a:xfrm>
        </p:spPr>
        <p:txBody>
          <a:bodyPr>
            <a:normAutofit/>
          </a:bodyPr>
          <a:lstStyle/>
          <a:p>
            <a:pPr algn="r"/>
            <a:r>
              <a:rPr lang="nb-NO" dirty="0" err="1"/>
              <a:t>InFORMASJON</a:t>
            </a:r>
            <a:r>
              <a:rPr lang="nb-NO" dirty="0"/>
              <a:t> FRÅ RFID BRIKKE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083133-75B5-4309-920D-07560D554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 fontScale="92500"/>
          </a:bodyPr>
          <a:lstStyle/>
          <a:p>
            <a:pPr marL="342900" lvl="0" indent="-342900">
              <a:buFont typeface="Times New Roman" panose="02020603050405020304" pitchFamily="18" charset="0"/>
              <a:buChar char="-"/>
            </a:pPr>
            <a:endParaRPr lang="nn-NO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endParaRPr lang="nn-NO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nn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Type behaldar og storleik</a:t>
            </a: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Dato og klokkeslett dunken er tømt</a:t>
            </a: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nn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Brikkenummer og nødvendige opplysningar om eigedomen</a:t>
            </a: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nn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Eventuell vekt om ein har vegecelle på liften/</a:t>
            </a:r>
            <a:r>
              <a:rPr lang="nn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løftearma</a:t>
            </a:r>
            <a:endParaRPr lang="nn-NO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Manuelt kan også sjåføren legge inn ulike førehandsdefinerte avvik og kople det opp mot RFID brikken. </a:t>
            </a:r>
            <a:r>
              <a:rPr lang="nb-NO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F.eks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nb-NO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Overfylt dunk</a:t>
            </a:r>
          </a:p>
          <a:p>
            <a:pPr marL="800100" lvl="1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nb-NO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Dårleg</a:t>
            </a:r>
            <a:r>
              <a:rPr lang="nb-NO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sortert avfall</a:t>
            </a:r>
          </a:p>
          <a:p>
            <a:pPr marL="800100" lvl="1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nb-NO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Behaldaren</a:t>
            </a:r>
            <a:r>
              <a:rPr lang="nb-NO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er øydelagt</a:t>
            </a:r>
          </a:p>
          <a:p>
            <a:pPr marL="342900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endParaRPr lang="nb-N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38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9FF2525-F858-4DAF-A7BF-BFC5ABF67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645" y="685799"/>
            <a:ext cx="800100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VØR + RFID = Sant?</a:t>
            </a:r>
          </a:p>
        </p:txBody>
      </p:sp>
    </p:spTree>
    <p:extLst>
      <p:ext uri="{BB962C8B-B14F-4D97-AF65-F5344CB8AC3E}">
        <p14:creationId xmlns:p14="http://schemas.microsoft.com/office/powerpoint/2010/main" val="40050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ktor">
  <a:themeElements>
    <a:clrScheme name="Sek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k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</TotalTime>
  <Words>1742</Words>
  <Application>Microsoft Office PowerPoint</Application>
  <PresentationFormat>Widescreen</PresentationFormat>
  <Paragraphs>315</Paragraphs>
  <Slides>35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Times New Roman</vt:lpstr>
      <vt:lpstr>Wingdings</vt:lpstr>
      <vt:lpstr>Wingdings 3</vt:lpstr>
      <vt:lpstr>1_Office-tema</vt:lpstr>
      <vt:lpstr>Sektor</vt:lpstr>
      <vt:lpstr>Digitalisering</vt:lpstr>
      <vt:lpstr>Bakgrunn</vt:lpstr>
      <vt:lpstr>tiltak</vt:lpstr>
      <vt:lpstr>Miljødirektoratet</vt:lpstr>
      <vt:lpstr>Målbildet for eit smartare samfunn</vt:lpstr>
      <vt:lpstr>Kva er RFID?</vt:lpstr>
      <vt:lpstr>RFID i bruk ved innsamling av avfall</vt:lpstr>
      <vt:lpstr>InFORMASJON FRÅ RFID BRIKKE</vt:lpstr>
      <vt:lpstr>VØR + RFID = Sant?</vt:lpstr>
      <vt:lpstr>KOMTEK</vt:lpstr>
      <vt:lpstr>PowerPoint-presentasjon</vt:lpstr>
      <vt:lpstr>Montering av RFID</vt:lpstr>
      <vt:lpstr>PROGRAMVARE</vt:lpstr>
      <vt:lpstr>PowerPoint-presentasjon</vt:lpstr>
      <vt:lpstr>Kostnadar programvare</vt:lpstr>
      <vt:lpstr>Kva utstyr treng vi?</vt:lpstr>
      <vt:lpstr>Bytte/utlevering av dunkar</vt:lpstr>
      <vt:lpstr>På bilane</vt:lpstr>
      <vt:lpstr>0</vt:lpstr>
      <vt:lpstr>PowerPoint-presentasjon</vt:lpstr>
      <vt:lpstr>Total kostnad ved innføring av RFID</vt:lpstr>
      <vt:lpstr>Fordelar med rfid</vt:lpstr>
      <vt:lpstr>Ulemper  med rfid</vt:lpstr>
      <vt:lpstr>Alternativ til rfid?</vt:lpstr>
      <vt:lpstr>Alternativ til RFID :  Fieldata</vt:lpstr>
      <vt:lpstr>Kostnadar Fieldata</vt:lpstr>
      <vt:lpstr>Fordelar med fieldata</vt:lpstr>
      <vt:lpstr>Ulemper med fieldata</vt:lpstr>
      <vt:lpstr>Måloppnåing rfid</vt:lpstr>
      <vt:lpstr>Måloppnåing fieldata</vt:lpstr>
      <vt:lpstr>Kva gjer vi?</vt:lpstr>
      <vt:lpstr>Kva krevast det av VØR?</vt:lpstr>
      <vt:lpstr>Mulig Plan for innføring av rfid</vt:lpstr>
      <vt:lpstr>PowerPoint-presentasjon</vt:lpstr>
      <vt:lpstr>konklusjon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Digitalisering</dc:title>
  <dc:creator>Anne Mette Farstad</dc:creator>
  <cp:lastModifiedBy>Anne Mette Farstad</cp:lastModifiedBy>
  <cp:revision>78</cp:revision>
  <dcterms:created xsi:type="dcterms:W3CDTF">2021-06-02T10:12:09Z</dcterms:created>
  <dcterms:modified xsi:type="dcterms:W3CDTF">2021-06-08T12:32:43Z</dcterms:modified>
</cp:coreProperties>
</file>