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E6E4-D2E1-498E-B98E-66FAC015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9400E-97F7-456E-844D-3A29219E8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D9113-74DF-4EF6-8C68-2AC826E5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02BD-E73A-4630-8699-62FA3DB7CD0D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6490C-03D9-4520-B3E2-A6D3E689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E4565-E46F-450A-8339-3250A60E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BF8E-CFA7-4746-9CE8-A06D92CC91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348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05376-7AFA-4151-A582-1ABEB052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7F198-36FB-4F2F-9FAB-6BFA82E30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A3CCF-AE7D-4FE4-B8CD-9EDF2498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02BD-E73A-4630-8699-62FA3DB7CD0D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8057-5BBC-43B5-8448-05307621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4330D-4B79-4B4F-864B-56C8697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BF8E-CFA7-4746-9CE8-A06D92CC91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43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7BFE91-0056-4D8C-B1E6-94FD1E194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87E31-CB3A-49D3-9C0D-FC1F595C7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6528D-BD1F-4FB4-A02B-E5A47F7D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02BD-E73A-4630-8699-62FA3DB7CD0D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47604-6D44-47E0-A0CA-441A6A6F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010-A1A3-4E91-A7ED-D02C423C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BF8E-CFA7-4746-9CE8-A06D92CC91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29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01E6-310F-41A8-82DB-7E7A9F2E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9A520-EE19-42AD-9612-5F2D9DF10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9BEAE-0187-4619-89B4-F9C7A572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02BD-E73A-4630-8699-62FA3DB7CD0D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4CBA9-4B44-4CDC-B1DB-E8EDD2A5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D684-9420-4C20-8D1E-EDD9E9FC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BF8E-CFA7-4746-9CE8-A06D92CC91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6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3CC4-2496-4F0D-9D0D-3031AF1D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9F2DC-EF1E-45C1-9A32-90566506D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60079-E5E5-497E-AF1E-520C884D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02BD-E73A-4630-8699-62FA3DB7CD0D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3B2FA-470C-478F-A973-3BA11A85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14CE1-1D75-4BE4-AE1C-152B4579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BF8E-CFA7-4746-9CE8-A06D92CC91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899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87A0-4ED6-4FE1-8A7A-50C002D9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C8406-6A9E-4C29-B398-0B23F247C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70735-DF2D-46CF-BE0D-83174FC2C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650D0-BB9C-4D50-915A-30443198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02BD-E73A-4630-8699-62FA3DB7CD0D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3A7CB-334B-4060-82A6-6F59DF66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5B7BC-2CCA-4D9B-A13F-5BF79B70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BF8E-CFA7-4746-9CE8-A06D92CC91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611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8DF9-B747-44EF-98D1-F2CFCF42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B3FD-1B86-473D-A825-CD63E22BD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23D2F-CBC5-409D-BAA4-82EEC63D1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61A51-8F5E-4FCA-8DF2-635BBE232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32403B-3D56-4D4E-8D56-545DD61AB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66DCF-7585-482E-BE39-D6A4EB93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02BD-E73A-4630-8699-62FA3DB7CD0D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16026-AB6E-4951-AE45-8B527393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90DB3-9298-428B-A328-53F0263A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BF8E-CFA7-4746-9CE8-A06D92CC91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243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231A-B33B-4C98-88A1-F2ED945C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472A5-57F1-45D4-B472-25CC28FD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02BD-E73A-4630-8699-62FA3DB7CD0D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A4246-D916-49FC-966A-66D05C43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C408C-9D04-4560-BA51-D2FDC67A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BF8E-CFA7-4746-9CE8-A06D92CC91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98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47452-EC8E-488E-A526-3E5FF4D6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02BD-E73A-4630-8699-62FA3DB7CD0D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6E437C-2333-4810-9FDB-1221EA6C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843EF-29B2-4F98-B6A5-ABE064C8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BF8E-CFA7-4746-9CE8-A06D92CC91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37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B80D-2C6D-4135-95C9-67B1071C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89ED2-4C75-4B28-A89B-DA7156CF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658BC-018E-48CA-A5EF-2A3195B4D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C9EF6-8985-4FA2-B47F-30EA8F25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02BD-E73A-4630-8699-62FA3DB7CD0D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7F271-FC60-49BB-B764-6261DAEE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D614E-214B-4728-8DE6-6E0A9EB6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BF8E-CFA7-4746-9CE8-A06D92CC91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31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B556-3E12-433C-91FA-1175CFA9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96FB5-9AE8-40B8-BBBA-E158B5A8F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88674-C00E-44A0-B4D7-9CF27F416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35424-FE2B-4E7F-ADDC-D44A615C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02BD-E73A-4630-8699-62FA3DB7CD0D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DB733-54C6-4880-883E-19C2E694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3F932-F398-4AEC-97F0-FB463BDA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BF8E-CFA7-4746-9CE8-A06D92CC91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928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06FA97-258C-4644-9A59-CE184F96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9A1C-72FC-45CE-B416-4E3BC7DC6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6C99B-9315-4955-A243-B530B18F0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02BD-E73A-4630-8699-62FA3DB7CD0D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D6D31-919F-4CEB-A6D7-896E04C76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55E6D-83E2-4E40-B48C-7AA8EA8E1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BF8E-CFA7-4746-9CE8-A06D92CC91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99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263FCC-695F-4994-AFE7-65D70BD0E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5226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7A61A-463B-44BC-912E-D7C929DB5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95" y="640081"/>
            <a:ext cx="6274591" cy="3943391"/>
          </a:xfrm>
        </p:spPr>
        <p:txBody>
          <a:bodyPr>
            <a:normAutofit/>
          </a:bodyPr>
          <a:lstStyle/>
          <a:p>
            <a:pPr algn="l"/>
            <a:r>
              <a:rPr lang="nn-NO" sz="4800" dirty="0">
                <a:solidFill>
                  <a:schemeClr val="bg1"/>
                </a:solidFill>
              </a:rPr>
              <a:t>Rapport- Papirposar</a:t>
            </a:r>
            <a:endParaRPr lang="nb-NO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F2370-93E9-4445-B87B-318C14416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94" y="4721902"/>
            <a:ext cx="6274592" cy="1496019"/>
          </a:xfrm>
        </p:spPr>
        <p:txBody>
          <a:bodyPr>
            <a:normAutofit/>
          </a:bodyPr>
          <a:lstStyle/>
          <a:p>
            <a:pPr algn="l"/>
            <a:r>
              <a:rPr lang="nn-NO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Volda kommunestyre vedtok hausten 2020, saman med gebyra for renovasjon og slam, eit oversendingsframlegg til administrasjonen til VØR. Framlegget oppmoda VØR til å undersøke moglegheitene for å skifte posar brukt til innsamling av matavfall, frå plast til papir.</a:t>
            </a:r>
            <a:endParaRPr lang="nb-NO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893BC-7C38-4533-9EBD-733D316E0E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1"/>
          <a:stretch/>
        </p:blipFill>
        <p:spPr>
          <a:xfrm rot="5400000">
            <a:off x="6441890" y="1107890"/>
            <a:ext cx="6858000" cy="46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1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E2F94B-3036-4F2A-89C1-E436B87E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Kva rører seg?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AAA57-2009-4419-8912-457E69679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Miljødirektoratet, på vegne av klima- og miljødepartementet, har hatt eit nytt kapittel 10a i avfallsforskrifta om utsortering og materialgjenvinning av bioavfall og plastavfall på høyring. </a:t>
            </a:r>
          </a:p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har vore saker i mediebiletet siste to åra, der grøne partiklar frå innsamlingsposane til matavfall har vore synleg på markar etter bønder har brukt av biogjødsel. Greve Biogass i Tønsberg er det anlegget som har vore mest omtala</a:t>
            </a:r>
          </a:p>
          <a:p>
            <a:r>
              <a:rPr lang="nn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øyringssvar frå Noreg Bondelag til forslag om forskrift om utsortering og materialgjenvinning av bioavfall og plast:</a:t>
            </a:r>
          </a:p>
          <a:p>
            <a:pPr lvl="1"/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«Bondeorganisasjonen stiller seg bak eit krav om at framleis bruk av biorest på norske marker, er avhengig av at ein finn løysingar for å unngå eller kraftig redusere innhald av plastpartiklar i biogjødsla som kjem frå behandlingsanlegg for matavfall.» </a:t>
            </a:r>
          </a:p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Nytt målepunkt for materialgjenvinning- svinn i prosessen skal bort. Plast er eit slikt svinn.</a:t>
            </a:r>
          </a:p>
          <a:p>
            <a:r>
              <a:rPr lang="nn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Brukerundersøking</a:t>
            </a:r>
            <a:r>
              <a:rPr lang="nn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2021: 6/10 interessert i å bytte ut plastposen med papirpose dersom dei får tilbod om dette frå VØR.</a:t>
            </a:r>
          </a:p>
          <a:p>
            <a:pPr lvl="1"/>
            <a:r>
              <a:rPr lang="nn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yder at innbyggjarane er miljømedvitne og ønskjer å levere «reint» matavfall til materialgjenvinning, utan innhald av plast. </a:t>
            </a:r>
            <a:endParaRPr lang="nn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596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FA1F4-C25F-4ACD-815B-891C8E34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VØR I </a:t>
            </a:r>
            <a:r>
              <a:rPr lang="en-US" sz="5200" dirty="0" err="1"/>
              <a:t>dag</a:t>
            </a:r>
            <a:endParaRPr lang="en-US" sz="5200" dirty="0"/>
          </a:p>
        </p:txBody>
      </p:sp>
      <p:sp>
        <p:nvSpPr>
          <p:cNvPr id="13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CDC1B-D5EF-4317-836F-6962EDCAD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458" y="3355847"/>
            <a:ext cx="6268770" cy="328823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800" dirty="0">
                <a:effectLst/>
              </a:rPr>
              <a:t>I </a:t>
            </a:r>
            <a:r>
              <a:rPr lang="en-US" sz="1800" dirty="0" err="1">
                <a:effectLst/>
              </a:rPr>
              <a:t>dag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nyttar</a:t>
            </a:r>
            <a:r>
              <a:rPr lang="en-US" sz="1800" dirty="0">
                <a:effectLst/>
              </a:rPr>
              <a:t> VØR </a:t>
            </a:r>
            <a:r>
              <a:rPr lang="en-US" sz="1800" dirty="0" err="1">
                <a:effectLst/>
              </a:rPr>
              <a:t>grøne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posar</a:t>
            </a:r>
            <a:r>
              <a:rPr lang="en-US" sz="1800" dirty="0">
                <a:effectLst/>
              </a:rPr>
              <a:t> av </a:t>
            </a:r>
            <a:r>
              <a:rPr lang="en-US" sz="1800" dirty="0" err="1">
                <a:effectLst/>
              </a:rPr>
              <a:t>resirkulert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plast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til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samle</a:t>
            </a:r>
            <a:r>
              <a:rPr lang="en-US" sz="1800" dirty="0">
                <a:effectLst/>
              </a:rPr>
              <a:t> inn </a:t>
            </a:r>
            <a:r>
              <a:rPr lang="en-US" sz="1800" dirty="0" err="1">
                <a:effectLst/>
              </a:rPr>
              <a:t>matavfallet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</a:t>
            </a:r>
            <a:r>
              <a:rPr lang="en-US" sz="1800" dirty="0">
                <a:effectLst/>
              </a:rPr>
              <a:t>. </a:t>
            </a:r>
          </a:p>
          <a:p>
            <a:r>
              <a:rPr lang="nn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nngår at posar blotnar og går i oppløysing, dei held seg lengre i kjøkkenbenken og gir dermed eit lågare forbruk. Toler betre komprimering i bil, er rimelegare og plastrullane tek liten plass. </a:t>
            </a:r>
          </a:p>
          <a:p>
            <a:r>
              <a:rPr lang="nn-NO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Har utvilsamt vore sterk medverkande årsak til den gode oppslutninga om matavfallinnsamlinga- «brukarvennleg og hygienisk.»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2019 og 2020 sorterte i snitt kvar innbyggjar i Volda og Ørsta om lag 74 og 78 kg matavfall. «I beste klassa»</a:t>
            </a:r>
          </a:p>
          <a:p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Mjøsanlegget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som VØR leverer matavfall til, har ikkje vore i media for å utslepp av plastpartiklar i naturen gjennom biogjødsla. Likevel, er det ingen garanti for at dette ikkje vil skje. </a:t>
            </a:r>
            <a:endParaRPr lang="en-US" sz="2200" dirty="0"/>
          </a:p>
        </p:txBody>
      </p:sp>
      <p:pic>
        <p:nvPicPr>
          <p:cNvPr id="6" name="Content Placeholder 5" descr="A picture containing indoor, green, clothes, bag&#10;&#10;Description automatically generated">
            <a:extLst>
              <a:ext uri="{FF2B5EF4-FFF2-40B4-BE49-F238E27FC236}">
                <a16:creationId xmlns:a16="http://schemas.microsoft.com/office/drawing/2014/main" id="{6A7D4DD6-058C-4E50-87FC-221BD0118F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" b="762"/>
          <a:stretch/>
        </p:blipFill>
        <p:spPr>
          <a:xfrm rot="5400000">
            <a:off x="6509002" y="1175003"/>
            <a:ext cx="6858000" cy="450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4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86CC-8904-435A-84B0-1F59E96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Erfaringar med papirposar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15E18-C150-4FB5-95A4-8CD9F7DA19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n-NO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Hadeland og Ringerike Avfallselskap AS (HRA)</a:t>
            </a:r>
          </a:p>
          <a:p>
            <a:pPr lvl="1"/>
            <a:r>
              <a:rPr lang="nn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nytta papirposar i over 20 år til sine 66 000 innbyggjarar. </a:t>
            </a:r>
          </a:p>
          <a:p>
            <a:pPr lvl="1"/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Selskapet melder om lite tilbakemeldingar om misnøye rundt denne bruken.</a:t>
            </a:r>
          </a:p>
          <a:p>
            <a:pPr lvl="1"/>
            <a:r>
              <a:rPr lang="nn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Noko problem med posar som går i oppløysing ved vått matavfall- supperestar, rømme, olje osv.</a:t>
            </a:r>
          </a:p>
          <a:p>
            <a:pPr lvl="1"/>
            <a:r>
              <a:rPr lang="nn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Korrigerer dette med god kommunikasjon:</a:t>
            </a:r>
          </a:p>
          <a:p>
            <a:pPr lvl="2"/>
            <a:r>
              <a:rPr lang="nn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«få folk til å innføre vaner om å skifte papirposar hurtig, bruke dobbelt lag med posar ved ekstra vått matavfall, fryse ned skaldyrrestar før hentedag, plassere matavfallpose til tørking på trammen før det går i matavfallsbehaldaren og legge eit aviseksemplar i botnen for å hindre at posane frys seg fast i behaldar på vinterstid»</a:t>
            </a:r>
          </a:p>
          <a:p>
            <a:pPr lvl="2"/>
            <a:r>
              <a:rPr lang="nn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Forventningar til godt vedlikehald av behaldarar for å hindre lukt og bakterietilvekst.</a:t>
            </a:r>
          </a:p>
          <a:p>
            <a:pPr lvl="1"/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 samla i 2019 inn rundt 62 kg matavfall per innbyggjar. (har henting av matavfall, saman med restavfall kvar 14.dag).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68D2C-0952-4F0A-BF18-42483204E5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n-NO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Horisont 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eit interkommunalt avfallselskap eigd av kommunane Gjøvik, Østre Toten, Vestre Toten, Søndre Land og Nordre Land.</a:t>
            </a:r>
            <a:r>
              <a:rPr lang="nn-NO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nn-NO" sz="1400" dirty="0"/>
              <a:t>Har nytta papirposar i over 20 år.</a:t>
            </a:r>
          </a:p>
          <a:p>
            <a:pPr lvl="1"/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Horisont leverer i dag matavfallet sitt til same mottaksanlegg som VØR, </a:t>
            </a:r>
            <a:r>
              <a:rPr lang="nn-N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Mjøsanlegget</a:t>
            </a:r>
            <a:endParaRPr lang="nn-NO" sz="14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n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pplev lite klaging frå abonnentar. Dersom ein har vått matavfall blir ein oppmoda om å legge dette i doble papirposar eller drikkekartongar som ein forseglar og puttar i papirposen. </a:t>
            </a:r>
          </a:p>
          <a:p>
            <a:pPr lvl="1"/>
            <a:r>
              <a:rPr lang="nn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Lagring og distribusjon</a:t>
            </a:r>
            <a:endParaRPr lang="nn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Samla inn 62 kg matavfall per innbyggjar i 2020 (hentefrekvens på restavfall kvar fjerde veke).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11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D0AE-0DDE-4507-A663-107AD9BF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Erfaringar med papirposar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712A-DF99-439B-920C-45A47D51B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143" y="1439219"/>
            <a:ext cx="5366857" cy="2115615"/>
          </a:xfrm>
        </p:spPr>
        <p:txBody>
          <a:bodyPr>
            <a:normAutofit/>
          </a:bodyPr>
          <a:lstStyle/>
          <a:p>
            <a:r>
              <a:rPr lang="nn-NO" sz="1800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Sirkula</a:t>
            </a:r>
            <a:r>
              <a:rPr lang="nn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eigd av kommunane Ringsaker, Hamar, Løten og Stange.</a:t>
            </a:r>
          </a:p>
          <a:p>
            <a:pPr lvl="1"/>
            <a:r>
              <a:rPr lang="nn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jekk bort frå papirposar i 2016 til fordel for plastposar. </a:t>
            </a:r>
          </a:p>
          <a:p>
            <a:pPr lvl="2"/>
            <a:r>
              <a:rPr lang="nn-NO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Grunngivinga for dette var utfordringar med papirposar som gjekk i oppløysning, hygieniske forhold for abonnent og behaldar, samt lukt og brukarvennlegheit.</a:t>
            </a:r>
          </a:p>
          <a:p>
            <a:pPr lvl="1"/>
            <a:r>
              <a:rPr lang="nn-N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Sirkula</a:t>
            </a: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sorterte ut 73 kg matavfall per innbyggjar i 2019</a:t>
            </a:r>
            <a:r>
              <a:rPr lang="nn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(hentefrekvens på restavfall kvar fjerde veke)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9EE78-C336-4F67-9221-E4BC29C46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7926" y="1313385"/>
            <a:ext cx="5181600" cy="4734057"/>
          </a:xfrm>
        </p:spPr>
        <p:txBody>
          <a:bodyPr>
            <a:normAutofit/>
          </a:bodyPr>
          <a:lstStyle/>
          <a:p>
            <a:r>
              <a:rPr lang="nn-NO" sz="1800" i="1" u="sng" dirty="0"/>
              <a:t>RIR (</a:t>
            </a:r>
            <a:r>
              <a:rPr lang="nn-NO" sz="1800" i="1" u="sng" dirty="0" err="1"/>
              <a:t>romsdalshalvøya</a:t>
            </a:r>
            <a:r>
              <a:rPr lang="nn-NO" sz="1800" i="1" u="sng" dirty="0"/>
              <a:t> interkommunale renovasjonsselskap)</a:t>
            </a:r>
          </a:p>
          <a:p>
            <a:pPr lvl="1"/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Utleverte papirposar til abonnentane sine ved innføring av matavfallsortering på slutten av 1990-talet. Gjekk bort frå dette og over til plastposar på grunn av misnøye med oppløysing og at papirposar måtte bli bytta ofte.</a:t>
            </a:r>
          </a:p>
          <a:p>
            <a:pPr lvl="1"/>
            <a:r>
              <a:rPr lang="nn-NO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Abonnentane må sørge for plastposar sjølve. Argumentasjon: RIR tilfører ikkje marknaden unødig plast- sparte kostnadar og redusert klimautslepp.</a:t>
            </a:r>
          </a:p>
          <a:p>
            <a:pPr lvl="2"/>
            <a:r>
              <a:rPr lang="nn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Har gått fint. Noko misnøye med dette i dag.</a:t>
            </a:r>
          </a:p>
          <a:p>
            <a:pPr lvl="1"/>
            <a:r>
              <a:rPr lang="nn-NO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Ser no på meir miljøvennleg alternativ</a:t>
            </a:r>
          </a:p>
          <a:p>
            <a:pPr lvl="1"/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Argumenta mot plast: Er eit restavfallsprodukt som gir svinn. </a:t>
            </a:r>
            <a:r>
              <a:rPr lang="nn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ekymringar om mikroplast i bioresten som brukast som gjødsel. Det er også ei ulempe med plastposar ved at dei hindrar fordamping, slik at ein køyrer unødvendig mykje vatn til mottaksanlegg (som ligg i Sverige for RIR). </a:t>
            </a:r>
          </a:p>
          <a:p>
            <a:pPr lvl="1"/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2020 samla RIR inn 53 kg matavfall per innbyggjar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RIR hentar matavfall kvar 14. dag, den same frekvensen gjeld restavfallet. 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b-NO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EF4909-BA40-49A1-859A-0674A19625A7}"/>
              </a:ext>
            </a:extLst>
          </p:cNvPr>
          <p:cNvSpPr txBox="1">
            <a:spLocks/>
          </p:cNvSpPr>
          <p:nvPr/>
        </p:nvSpPr>
        <p:spPr>
          <a:xfrm>
            <a:off x="524137" y="3680413"/>
            <a:ext cx="5847826" cy="285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18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IRS Miljø </a:t>
            </a:r>
            <a:r>
              <a:rPr lang="nn-NO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er eit interkommunalt avfallselskap for kommunane Flekkefjord, Kvinesdal, Lund og Sirdal og dekkjer omtrent 19 900 innbyggjarar.</a:t>
            </a:r>
          </a:p>
          <a:p>
            <a:pPr lvl="1"/>
            <a:r>
              <a:rPr lang="nn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IRS tilbyr papirposar til sine innbyggjarar og er nøgde med desse.  Selskapet komposterer matavfallet sitt sjølv i eige anlegg.</a:t>
            </a:r>
          </a:p>
          <a:p>
            <a:pPr lvl="1"/>
            <a:r>
              <a:rPr lang="nn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Hyppig tømming av matavfallet og fri tilgang til papirposar gir mindre lukt og problem med papirposar.</a:t>
            </a:r>
          </a:p>
          <a:p>
            <a:pPr lvl="1"/>
            <a:r>
              <a:rPr lang="nb-NO" sz="1400" dirty="0"/>
              <a:t>Samla inn 83 kg matavfall per </a:t>
            </a:r>
            <a:r>
              <a:rPr lang="nb-NO" sz="1400" dirty="0" err="1"/>
              <a:t>innbyggjar</a:t>
            </a:r>
            <a:r>
              <a:rPr lang="nb-NO" sz="1400" dirty="0"/>
              <a:t> i 2020 (kvar fjerde veke på restavfall)</a:t>
            </a:r>
          </a:p>
        </p:txBody>
      </p:sp>
    </p:spTree>
    <p:extLst>
      <p:ext uri="{BB962C8B-B14F-4D97-AF65-F5344CB8AC3E}">
        <p14:creationId xmlns:p14="http://schemas.microsoft.com/office/powerpoint/2010/main" val="118077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E2EC-5D27-4A48-87E1-96F11BFD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Prøveprosjekt papirposar</a:t>
            </a:r>
            <a:endParaRPr lang="nb-NO" dirty="0"/>
          </a:p>
        </p:txBody>
      </p:sp>
      <p:pic>
        <p:nvPicPr>
          <p:cNvPr id="9" name="Content Placeholder 8" descr="Diagram, schematic&#10;&#10;Description automatically generated">
            <a:extLst>
              <a:ext uri="{FF2B5EF4-FFF2-40B4-BE49-F238E27FC236}">
                <a16:creationId xmlns:a16="http://schemas.microsoft.com/office/drawing/2014/main" id="{40F8BA5F-E3F3-4D92-AC2F-2733DC3490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9086" y="1619418"/>
            <a:ext cx="5299787" cy="3081190"/>
          </a:xfr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63969AF-88E4-428F-8CE4-D9C2F6B421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1226857"/>
              </p:ext>
            </p:extLst>
          </p:nvPr>
        </p:nvGraphicFramePr>
        <p:xfrm>
          <a:off x="625151" y="1690688"/>
          <a:ext cx="5767260" cy="3671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3630">
                  <a:extLst>
                    <a:ext uri="{9D8B030D-6E8A-4147-A177-3AD203B41FA5}">
                      <a16:colId xmlns:a16="http://schemas.microsoft.com/office/drawing/2014/main" val="2145044002"/>
                    </a:ext>
                  </a:extLst>
                </a:gridCol>
                <a:gridCol w="2883630">
                  <a:extLst>
                    <a:ext uri="{9D8B030D-6E8A-4147-A177-3AD203B41FA5}">
                      <a16:colId xmlns:a16="http://schemas.microsoft.com/office/drawing/2014/main" val="41791871"/>
                    </a:ext>
                  </a:extLst>
                </a:gridCol>
              </a:tblGrid>
              <a:tr h="210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Positivt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Negativt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extLst>
                  <a:ext uri="{0D108BD9-81ED-4DB2-BD59-A6C34878D82A}">
                    <a16:rowId xmlns:a16="http://schemas.microsoft.com/office/drawing/2014/main" val="838773804"/>
                  </a:ext>
                </a:extLst>
              </a:tr>
              <a:tr h="430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Luktar lite eller ingenting av matavfallet i kjøkkenbenk/skuff.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Meir lukt i behaldar (i forhold til plastposar)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extLst>
                  <a:ext uri="{0D108BD9-81ED-4DB2-BD59-A6C34878D82A}">
                    <a16:rowId xmlns:a16="http://schemas.microsoft.com/office/drawing/2014/main" val="3236131659"/>
                  </a:ext>
                </a:extLst>
              </a:tr>
              <a:tr h="65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Toler mykje «fuktig» avfall. Posen blir blaut, men renn ikkje væske gjennom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Ein tilsett opplevde at oljerestar frå fetaost gjekk gjennom posen og mugg på utside av pose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extLst>
                  <a:ext uri="{0D108BD9-81ED-4DB2-BD59-A6C34878D82A}">
                    <a16:rowId xmlns:a16="http://schemas.microsoft.com/office/drawing/2014/main" val="116834803"/>
                  </a:ext>
                </a:extLst>
              </a:tr>
              <a:tr h="430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Opplev papirposar som meir miljøvennleg. Mindre plast i matavfallet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Må gå oftare ut med matavfallet- gjeld spesielt dei som har mykje matavfall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extLst>
                  <a:ext uri="{0D108BD9-81ED-4DB2-BD59-A6C34878D82A}">
                    <a16:rowId xmlns:a16="http://schemas.microsoft.com/office/drawing/2014/main" val="2504336866"/>
                  </a:ext>
                </a:extLst>
              </a:tr>
              <a:tr h="65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Overraskande brukarvennleg dersom ein hugsar å bytte posar hyppig (2-3 dagar mellom kvar bytte)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Litt vanskeleg å lukke posen, spesielt visst ein har gløymt å bytte poser og denne blir meir enn halvfull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extLst>
                  <a:ext uri="{0D108BD9-81ED-4DB2-BD59-A6C34878D82A}">
                    <a16:rowId xmlns:a16="http://schemas.microsoft.com/office/drawing/2014/main" val="756257363"/>
                  </a:ext>
                </a:extLst>
              </a:tr>
              <a:tr h="65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Trådstativ passar godt i skap, der matavfallsbehaldar har stått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Trådstativ og behaldarar passar ikkje så godt hjå dei som har avfallskuffer, med eigne kjeldesorteringsløysingar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extLst>
                  <a:ext uri="{0D108BD9-81ED-4DB2-BD59-A6C34878D82A}">
                    <a16:rowId xmlns:a16="http://schemas.microsoft.com/office/drawing/2014/main" val="1340919224"/>
                  </a:ext>
                </a:extLst>
              </a:tr>
              <a:tr h="65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 dirty="0">
                          <a:effectLst/>
                        </a:rPr>
                        <a:t>Trådstativ og korg har oppsamlingfunksjon, dersom det går hull på papirposen. Lett å reingjere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dirty="0">
                          <a:effectLst/>
                        </a:rPr>
                        <a:t>Papirposen er litt liten, må trykke den til for å få ut kanter i botnen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extLst>
                  <a:ext uri="{0D108BD9-81ED-4DB2-BD59-A6C34878D82A}">
                    <a16:rowId xmlns:a16="http://schemas.microsoft.com/office/drawing/2014/main" val="3476477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48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C6F00E-BB36-42A5-AFC7-DD6379297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420" y="1216404"/>
            <a:ext cx="6797405" cy="5332148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nn-NO" sz="3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øre per papirpose- spørsmålet blir kva behaldar vi går for.</a:t>
            </a:r>
          </a:p>
          <a:p>
            <a:pPr marL="906780" lvl="1">
              <a:lnSpc>
                <a:spcPct val="107000"/>
              </a:lnSpc>
              <a:spcAft>
                <a:spcPts val="800"/>
              </a:spcAft>
            </a:pPr>
            <a:r>
              <a:rPr lang="nn-NO" sz="2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Årleg kostnad:  5710 abonnentar* 60= 342 576 ,-  i papirposar  </a:t>
            </a:r>
            <a:endParaRPr lang="nb-NO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6780" lvl="1">
              <a:lnSpc>
                <a:spcPct val="107000"/>
              </a:lnSpc>
              <a:spcAft>
                <a:spcPts val="800"/>
              </a:spcAft>
            </a:pPr>
            <a:r>
              <a:rPr lang="nn-NO" sz="2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Investering: 542,412,- for stativ </a:t>
            </a:r>
            <a:endParaRPr lang="nb-NO" sz="2800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endParaRPr lang="en-US" sz="3100"/>
          </a:p>
          <a:p>
            <a:pPr marL="906780" lvl="1">
              <a:lnSpc>
                <a:spcPct val="107000"/>
              </a:lnSpc>
              <a:spcAft>
                <a:spcPts val="800"/>
              </a:spcAft>
            </a:pPr>
            <a:r>
              <a:rPr lang="nn-NO" sz="2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Årleg kostnad: 342 576,- i papirposar </a:t>
            </a:r>
            <a:endParaRPr lang="nb-NO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6780" lvl="1">
              <a:lnSpc>
                <a:spcPct val="107000"/>
              </a:lnSpc>
              <a:spcAft>
                <a:spcPts val="800"/>
              </a:spcAft>
            </a:pPr>
            <a:r>
              <a:rPr lang="nn-NO" sz="2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Investering 199,850,- for behaldar</a:t>
            </a:r>
            <a:endParaRPr lang="nn-NO" sz="3100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nn-NO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 samanlikning kostar plastposar 25 øre per pose som utgjer 214 125 kr i årlege kostnadar (same </a:t>
            </a:r>
            <a:r>
              <a:rPr lang="nn-NO" sz="3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forbruk som </a:t>
            </a:r>
            <a:r>
              <a:rPr lang="nn-NO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papirposar). 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nn-NO" sz="3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Bruken av plast</a:t>
            </a:r>
            <a:r>
              <a:rPr lang="nn-NO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gir også nokon ekstra kostnadar då vi transporterer meir væske til materialgjenvinningsbehandling over lengre distansar. Dette er væske som i større grad fordampar når vi bruker papirposar</a:t>
            </a:r>
            <a:r>
              <a:rPr lang="nn-NO" sz="3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n-NO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nn-NO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føresetnad for å lykkast med papirposar er å skape ei forståing for kvifor dette blir innført og korleis desse skal brukast. Dette krev god og hyppig kommunikasjon før, under og etter innføring. 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nn-NO" sz="3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Tips og triks, god lufting, vanar og haldningar.</a:t>
            </a:r>
            <a:endParaRPr lang="nn-NO" sz="3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E9668A7C-F599-4906-BCFC-2581269892C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98" y="168168"/>
            <a:ext cx="2851339" cy="3168155"/>
          </a:xfrm>
          <a:prstGeom prst="rect">
            <a:avLst/>
          </a:prstGeom>
        </p:spPr>
      </p:pic>
      <p:pic>
        <p:nvPicPr>
          <p:cNvPr id="5" name="Content Placeholder 4" descr="A picture containing basket, container&#10;&#10;Description automatically generated">
            <a:extLst>
              <a:ext uri="{FF2B5EF4-FFF2-40B4-BE49-F238E27FC236}">
                <a16:creationId xmlns:a16="http://schemas.microsoft.com/office/drawing/2014/main" id="{1FD7FE0B-0FD9-482D-B65C-D90C98290A3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95" y="3504492"/>
            <a:ext cx="2574745" cy="2813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D4CC09-3222-4AF4-B977-D5274D204AC2}"/>
              </a:ext>
            </a:extLst>
          </p:cNvPr>
          <p:cNvSpPr txBox="1"/>
          <p:nvPr/>
        </p:nvSpPr>
        <p:spPr>
          <a:xfrm>
            <a:off x="620808" y="309448"/>
            <a:ext cx="718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/>
              <a:t>Kostnadar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3847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349F8-7399-4FDE-BD2E-8DBE4EA4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«Poseprosjektet»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D0C2E-E1AE-4301-9D31-E81B31638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80" y="1894114"/>
            <a:ext cx="6002110" cy="42399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 err="1"/>
              <a:t>Pågåande</a:t>
            </a:r>
            <a:r>
              <a:rPr lang="en-US" sz="1400" dirty="0"/>
              <a:t> </a:t>
            </a:r>
            <a:r>
              <a:rPr lang="en-US" sz="1400" dirty="0" err="1">
                <a:effectLst/>
              </a:rPr>
              <a:t>diskusjon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i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avfallsbransjen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rundt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bruken</a:t>
            </a:r>
            <a:r>
              <a:rPr lang="en-US" sz="1400" dirty="0">
                <a:effectLst/>
              </a:rPr>
              <a:t> av </a:t>
            </a:r>
            <a:r>
              <a:rPr lang="en-US" sz="1400" dirty="0" err="1">
                <a:effectLst/>
              </a:rPr>
              <a:t>plastposar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papirposar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og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bioposar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til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innsamling</a:t>
            </a:r>
            <a:r>
              <a:rPr lang="en-US" sz="1400" dirty="0">
                <a:effectLst/>
              </a:rPr>
              <a:t> av </a:t>
            </a:r>
            <a:r>
              <a:rPr lang="en-US" sz="1400" dirty="0" err="1">
                <a:effectLst/>
              </a:rPr>
              <a:t>matavfall</a:t>
            </a:r>
            <a:r>
              <a:rPr lang="en-US" sz="1400" dirty="0">
                <a:effectLst/>
              </a:rPr>
              <a:t>. </a:t>
            </a:r>
          </a:p>
          <a:p>
            <a:r>
              <a:rPr lang="en-US" sz="1400" dirty="0" err="1">
                <a:effectLst/>
              </a:rPr>
              <a:t>Formålet</a:t>
            </a:r>
            <a:r>
              <a:rPr lang="en-US" sz="1400" dirty="0">
                <a:effectLst/>
              </a:rPr>
              <a:t> med </a:t>
            </a:r>
            <a:r>
              <a:rPr lang="en-US" sz="1400" dirty="0" err="1">
                <a:effectLst/>
              </a:rPr>
              <a:t>prosjekt</a:t>
            </a:r>
            <a:r>
              <a:rPr lang="en-US" sz="1400" dirty="0">
                <a:effectLst/>
              </a:rPr>
              <a:t> er å </a:t>
            </a:r>
            <a:r>
              <a:rPr lang="en-US" sz="1400" dirty="0" err="1">
                <a:effectLst/>
              </a:rPr>
              <a:t>auke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mengder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matavfall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innsamla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og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redusere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risikoen</a:t>
            </a:r>
            <a:r>
              <a:rPr lang="en-US" sz="1400" dirty="0">
                <a:effectLst/>
              </a:rPr>
              <a:t> for </a:t>
            </a:r>
            <a:r>
              <a:rPr lang="en-US" sz="1400" dirty="0" err="1">
                <a:effectLst/>
              </a:rPr>
              <a:t>mikroplast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på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avvegar</a:t>
            </a:r>
            <a:r>
              <a:rPr lang="en-US" sz="1400" dirty="0">
                <a:effectLst/>
              </a:rPr>
              <a:t>. </a:t>
            </a:r>
            <a:r>
              <a:rPr lang="en-US" sz="1400" dirty="0" err="1">
                <a:effectLst/>
              </a:rPr>
              <a:t>Resultatet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frå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prosjektet</a:t>
            </a:r>
            <a:r>
              <a:rPr lang="en-US" sz="1400" dirty="0">
                <a:effectLst/>
              </a:rPr>
              <a:t> er å </a:t>
            </a:r>
            <a:r>
              <a:rPr lang="en-US" sz="1400" dirty="0" err="1">
                <a:effectLst/>
              </a:rPr>
              <a:t>forvente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hausten</a:t>
            </a:r>
            <a:r>
              <a:rPr lang="en-US" sz="1400" dirty="0">
                <a:effectLst/>
              </a:rPr>
              <a:t> 2021. </a:t>
            </a:r>
          </a:p>
          <a:p>
            <a:r>
              <a:rPr lang="en-US" sz="1400" dirty="0" err="1"/>
              <a:t>Bioposar</a:t>
            </a:r>
            <a:r>
              <a:rPr lang="en-US" sz="1400" dirty="0"/>
              <a:t> er </a:t>
            </a:r>
            <a:r>
              <a:rPr lang="en-US" sz="1400" dirty="0" err="1"/>
              <a:t>blitt</a:t>
            </a:r>
            <a:r>
              <a:rPr lang="en-US" sz="1400" dirty="0"/>
              <a:t> </a:t>
            </a:r>
            <a:r>
              <a:rPr lang="en-US" sz="1400" dirty="0" err="1"/>
              <a:t>fronta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særs</a:t>
            </a:r>
            <a:r>
              <a:rPr lang="en-US" sz="1400" dirty="0"/>
              <a:t> </a:t>
            </a:r>
            <a:r>
              <a:rPr lang="en-US" sz="1400" dirty="0" err="1"/>
              <a:t>brukarvennlege</a:t>
            </a:r>
            <a:r>
              <a:rPr lang="en-US" sz="1400" dirty="0"/>
              <a:t> av </a:t>
            </a:r>
            <a:r>
              <a:rPr lang="en-US" sz="1400" dirty="0" err="1"/>
              <a:t>fleire</a:t>
            </a:r>
            <a:r>
              <a:rPr lang="en-US" sz="1400" dirty="0"/>
              <a:t> </a:t>
            </a:r>
            <a:r>
              <a:rPr lang="en-US" sz="1400" dirty="0" err="1"/>
              <a:t>avfallselskap</a:t>
            </a:r>
            <a:r>
              <a:rPr lang="en-US" sz="1400" dirty="0"/>
              <a:t>. </a:t>
            </a:r>
            <a:r>
              <a:rPr lang="en-US" sz="1400" dirty="0" err="1"/>
              <a:t>Komposterer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rett</a:t>
            </a:r>
            <a:r>
              <a:rPr lang="en-US" sz="1400" dirty="0"/>
              <a:t> </a:t>
            </a:r>
            <a:r>
              <a:rPr lang="en-US" sz="1400" dirty="0" err="1"/>
              <a:t>temperatur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forhold.  </a:t>
            </a:r>
            <a:r>
              <a:rPr lang="en-US" sz="1400" dirty="0" err="1"/>
              <a:t>Klarer</a:t>
            </a:r>
            <a:r>
              <a:rPr lang="en-US" sz="1400" dirty="0"/>
              <a:t> no å </a:t>
            </a:r>
            <a:r>
              <a:rPr lang="en-US" sz="1400" dirty="0" err="1"/>
              <a:t>sortere</a:t>
            </a:r>
            <a:r>
              <a:rPr lang="en-US" sz="1400" dirty="0"/>
              <a:t> </a:t>
            </a:r>
            <a:r>
              <a:rPr lang="en-US" sz="1400" dirty="0" err="1"/>
              <a:t>desse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utvalde</a:t>
            </a:r>
            <a:r>
              <a:rPr lang="en-US" sz="1400" dirty="0"/>
              <a:t> </a:t>
            </a:r>
            <a:r>
              <a:rPr lang="en-US" sz="1400" dirty="0" err="1"/>
              <a:t>biogassanlegg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Noreg</a:t>
            </a:r>
            <a:r>
              <a:rPr lang="en-US" sz="1400" dirty="0"/>
              <a:t>- </a:t>
            </a:r>
            <a:r>
              <a:rPr lang="en-US" sz="1400" dirty="0" err="1"/>
              <a:t>Ecopro</a:t>
            </a:r>
            <a:endParaRPr lang="en-US" sz="1400" dirty="0"/>
          </a:p>
          <a:p>
            <a:r>
              <a:rPr lang="en-US" sz="1400" dirty="0" err="1">
                <a:effectLst/>
              </a:rPr>
              <a:t>Midt</a:t>
            </a:r>
            <a:r>
              <a:rPr lang="en-US" sz="1400" dirty="0">
                <a:effectLst/>
              </a:rPr>
              <a:t> Norge</a:t>
            </a:r>
            <a:r>
              <a:rPr lang="en-US" sz="1400" dirty="0"/>
              <a:t>- </a:t>
            </a:r>
            <a:r>
              <a:rPr lang="en-US" sz="1400" dirty="0" err="1"/>
              <a:t>største</a:t>
            </a:r>
            <a:r>
              <a:rPr lang="en-US" sz="1400" dirty="0"/>
              <a:t> </a:t>
            </a:r>
            <a:r>
              <a:rPr lang="en-US" sz="1400" dirty="0" err="1"/>
              <a:t>posekontrakta</a:t>
            </a:r>
            <a:r>
              <a:rPr lang="en-US" sz="1400" dirty="0"/>
              <a:t> (60 </a:t>
            </a:r>
            <a:r>
              <a:rPr lang="en-US" sz="1400" dirty="0" err="1"/>
              <a:t>kommunar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Dyrare</a:t>
            </a:r>
            <a:r>
              <a:rPr lang="en-US" sz="1400" dirty="0"/>
              <a:t> </a:t>
            </a:r>
            <a:r>
              <a:rPr lang="en-US" sz="1400" dirty="0" err="1"/>
              <a:t>enn</a:t>
            </a:r>
            <a:r>
              <a:rPr lang="en-US" sz="1400" dirty="0"/>
              <a:t> </a:t>
            </a:r>
            <a:r>
              <a:rPr lang="en-US" sz="1400" dirty="0" err="1"/>
              <a:t>papirposar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plast</a:t>
            </a:r>
            <a:r>
              <a:rPr lang="en-US" sz="1400" dirty="0"/>
              <a:t> (60 </a:t>
            </a:r>
            <a:r>
              <a:rPr lang="en-US" sz="1400" dirty="0" err="1"/>
              <a:t>øre</a:t>
            </a:r>
            <a:r>
              <a:rPr lang="en-US" sz="1400" dirty="0"/>
              <a:t>)</a:t>
            </a:r>
          </a:p>
          <a:p>
            <a:r>
              <a:rPr lang="en-US" sz="1400" dirty="0"/>
              <a:t>«Ingen </a:t>
            </a:r>
            <a:r>
              <a:rPr lang="en-US" sz="1400" dirty="0" err="1"/>
              <a:t>plast</a:t>
            </a:r>
            <a:r>
              <a:rPr lang="en-US" sz="1400" dirty="0"/>
              <a:t>»</a:t>
            </a:r>
            <a:endParaRPr lang="en-US" sz="1400" dirty="0">
              <a:effectLst/>
            </a:endParaRPr>
          </a:p>
          <a:p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Går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raskt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i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komposteringsmodus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ved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kontakt</a:t>
            </a:r>
            <a:r>
              <a:rPr lang="en-US" sz="1400" dirty="0">
                <a:effectLst/>
              </a:rPr>
              <a:t> med </a:t>
            </a:r>
            <a:r>
              <a:rPr lang="en-US" sz="1400" dirty="0" err="1">
                <a:effectLst/>
              </a:rPr>
              <a:t>fuktig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avfall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og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varme</a:t>
            </a:r>
            <a:r>
              <a:rPr lang="en-US" sz="1400" dirty="0">
                <a:effectLst/>
              </a:rPr>
              <a:t>.</a:t>
            </a:r>
          </a:p>
          <a:p>
            <a:r>
              <a:rPr lang="en-US" sz="1400" dirty="0" err="1"/>
              <a:t>Elles</a:t>
            </a:r>
            <a:r>
              <a:rPr lang="en-US" sz="1400" dirty="0"/>
              <a:t> ser </a:t>
            </a:r>
            <a:r>
              <a:rPr lang="en-US" sz="1400" dirty="0" err="1"/>
              <a:t>dei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å </a:t>
            </a:r>
            <a:r>
              <a:rPr lang="en-US" sz="1400" dirty="0" err="1"/>
              <a:t>fungere</a:t>
            </a:r>
            <a:r>
              <a:rPr lang="en-US" sz="1400" dirty="0"/>
              <a:t> </a:t>
            </a:r>
            <a:r>
              <a:rPr lang="en-US" sz="1400" dirty="0" err="1"/>
              <a:t>særs</a:t>
            </a:r>
            <a:r>
              <a:rPr lang="en-US" sz="1400" dirty="0"/>
              <a:t> </a:t>
            </a:r>
            <a:r>
              <a:rPr lang="en-US" sz="1400" dirty="0" err="1"/>
              <a:t>godt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sitt</a:t>
            </a:r>
            <a:r>
              <a:rPr lang="en-US" sz="1400" dirty="0"/>
              <a:t> </a:t>
            </a:r>
            <a:r>
              <a:rPr lang="en-US" sz="1400" dirty="0" err="1"/>
              <a:t>formål</a:t>
            </a:r>
            <a:r>
              <a:rPr lang="en-US" sz="1400" dirty="0"/>
              <a:t>. </a:t>
            </a:r>
            <a:r>
              <a:rPr lang="en-US" sz="1400" dirty="0" err="1"/>
              <a:t>Må</a:t>
            </a:r>
            <a:r>
              <a:rPr lang="en-US" sz="1400" dirty="0"/>
              <a:t> </a:t>
            </a:r>
            <a:r>
              <a:rPr lang="en-US" sz="1400" dirty="0" err="1"/>
              <a:t>brukast</a:t>
            </a:r>
            <a:r>
              <a:rPr lang="en-US" sz="1400" dirty="0"/>
              <a:t> </a:t>
            </a:r>
            <a:r>
              <a:rPr lang="en-US" sz="1400" dirty="0" err="1"/>
              <a:t>innan</a:t>
            </a:r>
            <a:r>
              <a:rPr lang="en-US" sz="1400" dirty="0"/>
              <a:t> </a:t>
            </a:r>
            <a:r>
              <a:rPr lang="en-US" sz="1400" dirty="0" err="1"/>
              <a:t>gitt</a:t>
            </a:r>
            <a:r>
              <a:rPr lang="en-US" sz="1400" dirty="0"/>
              <a:t> </a:t>
            </a:r>
            <a:r>
              <a:rPr lang="en-US" sz="1400" dirty="0" err="1"/>
              <a:t>frist</a:t>
            </a:r>
            <a:r>
              <a:rPr lang="en-US" sz="1400" dirty="0"/>
              <a:t>.</a:t>
            </a:r>
            <a:endParaRPr lang="en-US" sz="1400" dirty="0">
              <a:effectLst/>
            </a:endParaRPr>
          </a:p>
          <a:p>
            <a:endParaRPr lang="en-US" sz="1400" dirty="0">
              <a:effectLst/>
            </a:endParaRPr>
          </a:p>
          <a:p>
            <a:endParaRPr lang="en-US" sz="1400" dirty="0"/>
          </a:p>
        </p:txBody>
      </p:sp>
      <p:pic>
        <p:nvPicPr>
          <p:cNvPr id="10" name="Picture 9" descr="A green leaf on a black surface&#10;&#10;Description automatically generated with low confidence">
            <a:extLst>
              <a:ext uri="{FF2B5EF4-FFF2-40B4-BE49-F238E27FC236}">
                <a16:creationId xmlns:a16="http://schemas.microsoft.com/office/drawing/2014/main" id="{DA28D351-8EA3-487D-B6B9-E2EA3F165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010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1371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Rapport- Papirposar</vt:lpstr>
      <vt:lpstr>Kva rører seg?</vt:lpstr>
      <vt:lpstr>VØR I dag</vt:lpstr>
      <vt:lpstr>Erfaringar med papirposar</vt:lpstr>
      <vt:lpstr>Erfaringar med papirposar</vt:lpstr>
      <vt:lpstr>Prøveprosjekt papirposar</vt:lpstr>
      <vt:lpstr>PowerPoint Presentation</vt:lpstr>
      <vt:lpstr>«Poseprosjektet»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Rapport- Papirposer</dc:title>
  <dc:creator>Ina Osdal Saure</dc:creator>
  <cp:lastModifiedBy>Ina Osdal Saure</cp:lastModifiedBy>
  <cp:revision>22</cp:revision>
  <dcterms:created xsi:type="dcterms:W3CDTF">2021-06-07T09:33:17Z</dcterms:created>
  <dcterms:modified xsi:type="dcterms:W3CDTF">2021-06-08T10:34:30Z</dcterms:modified>
</cp:coreProperties>
</file>