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8" r:id="rId8"/>
    <p:sldId id="270" r:id="rId9"/>
    <p:sldId id="271" r:id="rId10"/>
    <p:sldId id="272" r:id="rId11"/>
    <p:sldId id="261" r:id="rId12"/>
    <p:sldId id="266" r:id="rId13"/>
    <p:sldId id="26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vd-app01-vm\firmadata$\Dokument%2020\Plukkanalyser%20restavfall\Plukkanalyse%20V&#216;R.%20Restavfall%202020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47709264640289"/>
          <c:y val="0.10685612355284148"/>
          <c:w val="0.6041325752289195"/>
          <c:h val="0.75655652495708026"/>
        </c:manualLayout>
      </c:layout>
      <c:pieChart>
        <c:varyColors val="1"/>
        <c:ser>
          <c:idx val="0"/>
          <c:order val="0"/>
          <c:tx>
            <c:strRef>
              <c:f>'VØR-Rest'!$C$52</c:f>
              <c:strCache>
                <c:ptCount val="1"/>
                <c:pt idx="0">
                  <c:v>Andel av ulike typer avfall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2B-4034-B620-1F738D189FA0}"/>
              </c:ext>
            </c:extLst>
          </c:dPt>
          <c:dPt>
            <c:idx val="1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2B-4034-B620-1F738D189FA0}"/>
              </c:ext>
            </c:extLst>
          </c:dPt>
          <c:dPt>
            <c:idx val="2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2B-4034-B620-1F738D189FA0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2B-4034-B620-1F738D189FA0}"/>
              </c:ext>
            </c:extLst>
          </c:dPt>
          <c:dPt>
            <c:idx val="4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2B-4034-B620-1F738D189FA0}"/>
              </c:ext>
            </c:extLst>
          </c:dPt>
          <c:dPt>
            <c:idx val="5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2B-4034-B620-1F738D189FA0}"/>
              </c:ext>
            </c:extLst>
          </c:dPt>
          <c:dPt>
            <c:idx val="6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2B-4034-B620-1F738D189FA0}"/>
              </c:ext>
            </c:extLst>
          </c:dPt>
          <c:dPt>
            <c:idx val="7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2B-4034-B620-1F738D189FA0}"/>
              </c:ext>
            </c:extLst>
          </c:dPt>
          <c:dPt>
            <c:idx val="8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2B-4034-B620-1F738D189FA0}"/>
              </c:ext>
            </c:extLst>
          </c:dPt>
          <c:dPt>
            <c:idx val="9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2B-4034-B620-1F738D189FA0}"/>
              </c:ext>
            </c:extLst>
          </c:dPt>
          <c:dPt>
            <c:idx val="10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2B-4034-B620-1F738D189FA0}"/>
              </c:ext>
            </c:extLst>
          </c:dPt>
          <c:dPt>
            <c:idx val="1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2B-4034-B620-1F738D189FA0}"/>
              </c:ext>
            </c:extLst>
          </c:dPt>
          <c:dPt>
            <c:idx val="1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2B-4034-B620-1F738D189FA0}"/>
              </c:ext>
            </c:extLst>
          </c:dPt>
          <c:dPt>
            <c:idx val="13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2B-4034-B620-1F738D189FA0}"/>
              </c:ext>
            </c:extLst>
          </c:dPt>
          <c:dPt>
            <c:idx val="14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2B-4034-B620-1F738D189FA0}"/>
              </c:ext>
            </c:extLst>
          </c:dPt>
          <c:dPt>
            <c:idx val="15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2B-4034-B620-1F738D189FA0}"/>
              </c:ext>
            </c:extLst>
          </c:dPt>
          <c:dPt>
            <c:idx val="16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42B-4034-B620-1F738D189FA0}"/>
              </c:ext>
            </c:extLst>
          </c:dPt>
          <c:dPt>
            <c:idx val="17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42B-4034-B620-1F738D189FA0}"/>
              </c:ext>
            </c:extLst>
          </c:dPt>
          <c:dPt>
            <c:idx val="18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42B-4034-B620-1F738D189FA0}"/>
              </c:ext>
            </c:extLst>
          </c:dPt>
          <c:dPt>
            <c:idx val="19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42B-4034-B620-1F738D189F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'VØR-Rest'!$A$53:$A$72</c:f>
              <c:strCache>
                <c:ptCount val="20"/>
                <c:pt idx="0">
                  <c:v>Drikkekartong</c:v>
                </c:pt>
                <c:pt idx="1">
                  <c:v>Emballasje av papp/papir, kartong egnet for mat.gjen</c:v>
                </c:pt>
                <c:pt idx="2">
                  <c:v>Annet papir/papir egnet for mat.gjen</c:v>
                </c:pt>
                <c:pt idx="3">
                  <c:v>Papir/papp lite egnet for mat.gjen</c:v>
                </c:pt>
                <c:pt idx="4">
                  <c:v>Matavfall</c:v>
                </c:pt>
                <c:pt idx="5">
                  <c:v>Planterester</c:v>
                </c:pt>
                <c:pt idx="6">
                  <c:v>Sekker/poser til avfall</c:v>
                </c:pt>
                <c:pt idx="7">
                  <c:v>Folieemballasje</c:v>
                </c:pt>
                <c:pt idx="8">
                  <c:v>Hard plastemballasje</c:v>
                </c:pt>
                <c:pt idx="9">
                  <c:v>EPS/Isopor</c:v>
                </c:pt>
                <c:pt idx="10">
                  <c:v>Annen plast</c:v>
                </c:pt>
                <c:pt idx="11">
                  <c:v>Glassemballasje</c:v>
                </c:pt>
                <c:pt idx="12">
                  <c:v>Annet glass</c:v>
                </c:pt>
                <c:pt idx="13">
                  <c:v>Metallemballasje</c:v>
                </c:pt>
                <c:pt idx="14">
                  <c:v>Annet metall</c:v>
                </c:pt>
                <c:pt idx="15">
                  <c:v>Tekstiler</c:v>
                </c:pt>
                <c:pt idx="16">
                  <c:v>Farlig avf</c:v>
                </c:pt>
                <c:pt idx="17">
                  <c:v>EE-avfall</c:v>
                </c:pt>
                <c:pt idx="18">
                  <c:v>Annet brennbart</c:v>
                </c:pt>
                <c:pt idx="19">
                  <c:v>Innært</c:v>
                </c:pt>
              </c:strCache>
            </c:strRef>
          </c:cat>
          <c:val>
            <c:numRef>
              <c:f>'VØR-Rest'!$C$53:$C$72</c:f>
              <c:numCache>
                <c:formatCode>0.0\ %</c:formatCode>
                <c:ptCount val="20"/>
                <c:pt idx="0">
                  <c:v>1.4941822092184075E-2</c:v>
                </c:pt>
                <c:pt idx="1">
                  <c:v>2.8056781802517926E-2</c:v>
                </c:pt>
                <c:pt idx="2">
                  <c:v>1.5844458654516374E-2</c:v>
                </c:pt>
                <c:pt idx="3">
                  <c:v>0.14721303250930909</c:v>
                </c:pt>
                <c:pt idx="4">
                  <c:v>0.23305294713921784</c:v>
                </c:pt>
                <c:pt idx="5">
                  <c:v>4.112239463928464E-5</c:v>
                </c:pt>
                <c:pt idx="6">
                  <c:v>2.4255016418116063E-2</c:v>
                </c:pt>
                <c:pt idx="7">
                  <c:v>3.9955546691394936E-2</c:v>
                </c:pt>
                <c:pt idx="8">
                  <c:v>4.569520492317309E-2</c:v>
                </c:pt>
                <c:pt idx="9">
                  <c:v>1.1904933248072902E-3</c:v>
                </c:pt>
                <c:pt idx="10">
                  <c:v>1.6094277201950023E-2</c:v>
                </c:pt>
                <c:pt idx="11">
                  <c:v>2.1769167662171306E-2</c:v>
                </c:pt>
                <c:pt idx="12">
                  <c:v>2.0992982463354805E-3</c:v>
                </c:pt>
                <c:pt idx="13">
                  <c:v>1.6241289762785466E-2</c:v>
                </c:pt>
                <c:pt idx="14">
                  <c:v>1.7590104306954003E-2</c:v>
                </c:pt>
                <c:pt idx="15">
                  <c:v>5.5348687064745161E-2</c:v>
                </c:pt>
                <c:pt idx="16">
                  <c:v>1.988164974822814E-2</c:v>
                </c:pt>
                <c:pt idx="17">
                  <c:v>3.1705366266888456E-3</c:v>
                </c:pt>
                <c:pt idx="18">
                  <c:v>0.24196931035688074</c:v>
                </c:pt>
                <c:pt idx="19">
                  <c:v>5.5589253073384977E-2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42B-4034-B620-1F738D189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2536586550266045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08EC-3B85-402D-A414-25EF8663A3E0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A3DD-BEE3-45E5-9DBF-F7DBAC259B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9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A3DD-BEE3-45E5-9DBF-F7DBAC259B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5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0DA9-A592-4D41-8154-5838A2DE9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67EFC-DBCC-437E-B05F-96C011829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FDB3-CD64-4C98-B142-95270200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0521-D625-419E-AF26-B1037798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E4D2-5023-455B-86A9-25C15843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87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726A-3858-4757-89F6-74CDEB74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2C56E-2828-4483-8B78-013B6B59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1727-B16B-4402-89C1-51C911C1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25D3-4B02-4C62-9C45-A07E814D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4DA3-F45D-4B09-9B21-A60BB5A3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678CA5-2A62-4931-A28A-DD91C75ED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1FEEF-774A-40A2-A7D3-DBBCA52D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C847-84D5-4E3C-BD6A-E8B8C60B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0F14-C204-407D-8F50-5EF6950F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5A26-9930-4789-912E-292A36EF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18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4290-098A-4553-B641-D1A6D152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3047-4C04-4090-85D3-2F0EA9ED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3244-9538-42FC-9A23-A49807A3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BAE3-5200-48E7-AC3C-8CB547E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F4B1-CE16-4894-B516-068D9296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37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8BE5-E9FA-4979-8D0A-C46B39B4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0C097-A395-4637-8159-A35E5ED1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1F94-8988-410C-8BE6-A34127D0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0801-1ED9-4C66-8E18-D1A66B09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D09F-B43D-42D1-9226-16B0F2F4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4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B9E2-1191-4F37-BA51-5003EB3F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55C2-A2D2-436B-843A-489B1E523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F9205-DC11-4020-8AE4-E70397406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2CBE-25AD-478D-9E6B-2DAEE1E0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064A7-54CB-434F-A3BA-109F58E5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33221-C3A2-4049-AAA2-2820B1F1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61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EA4A-7597-4BA8-BA9B-1A278B3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4F15-FD60-4929-A229-A759EB8B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8D4DD-3508-48F8-BE5A-5ED1599B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FA5F6-D47E-485E-A9EF-A14BB86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C54-E6EF-411E-835F-3CC14E107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EF48C-0135-421D-BD7D-D21649FE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D2C4A-453B-4474-842F-92B51423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3072C-F897-488E-90BE-0F7009F0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9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F9F2-D281-40C9-9199-B6046530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50315-E12E-4F19-9B6D-28807CAE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6D1DD-A0E7-4707-B9CF-FB8022DC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D4BE1-856A-4DD2-A5EE-CFAF687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43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978D9-47B9-4734-93D6-B279708D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B562C-6998-4FCF-920C-BEDDF5B5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0A4E-6128-4C58-93A2-2B6D9E22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82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D1C9-4AA2-4D03-93B3-A2151878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6AEF-7603-43C8-A08E-541A85B9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E2018-A684-4711-BF3E-1683A2594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3DFAF-49F8-4E0F-B9B8-DC474923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0D677-F178-456F-B6C2-E351B656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5301A-4374-454E-AE06-EDBE3FE7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3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A4B5-58DB-4C46-99AF-22190B20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7B90C-0387-4C35-A075-185689930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43E9F-2050-459F-898A-184EC9ABA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FFD88-4511-4C18-88DA-7332C4D4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F40F1-C83B-467C-B4CD-C84384CD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1FD44-5B8E-439A-A0D2-DB6D0D58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7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77F55-410E-409A-9D37-11DA33C5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B1541-E94A-4EA8-BB12-AB4051B3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A6057-38AD-407E-B9B2-CF4B2A0E4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CFCD-1C5A-4B3B-945C-62B1F530AD33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AC09-C82E-4BAD-B929-47374046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9107-236F-44ED-B065-6A925D119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4B9B-526C-42EB-934E-D4D8FB2A15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00522-74D6-4072-8EF6-37F7CC5A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95" y="747714"/>
            <a:ext cx="3379488" cy="5239512"/>
          </a:xfrm>
          <a:prstGeom prst="rect">
            <a:avLst/>
          </a:pr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262D2-C99B-45F3-91B7-26039E401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nn-NO" sz="5400"/>
              <a:t>Årsmelding 2020</a:t>
            </a:r>
            <a:endParaRPr lang="nb-NO" sz="5400"/>
          </a:p>
        </p:txBody>
      </p:sp>
    </p:spTree>
    <p:extLst>
      <p:ext uri="{BB962C8B-B14F-4D97-AF65-F5344CB8AC3E}">
        <p14:creationId xmlns:p14="http://schemas.microsoft.com/office/powerpoint/2010/main" val="244231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2BB7E773-B4E9-4634-9280-89B7B6592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567257"/>
              </p:ext>
            </p:extLst>
          </p:nvPr>
        </p:nvGraphicFramePr>
        <p:xfrm>
          <a:off x="838199" y="298580"/>
          <a:ext cx="10937033" cy="629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23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921D-2198-4902-AF86-3DA67A30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nn-NO" sz="4000" b="1" dirty="0"/>
              <a:t>Avfallsrekneskapet 2021</a:t>
            </a:r>
            <a:endParaRPr lang="nb-NO" sz="4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1262DEA-B4BC-4563-A992-BDBDBE93B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617"/>
          <a:stretch/>
        </p:blipFill>
        <p:spPr>
          <a:xfrm>
            <a:off x="615773" y="722376"/>
            <a:ext cx="4823383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A2C20-49B1-4D80-A58E-4AF7E8F5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3" y="2126166"/>
            <a:ext cx="4953932" cy="4731834"/>
          </a:xfrm>
        </p:spPr>
        <p:txBody>
          <a:bodyPr>
            <a:normAutofit/>
          </a:bodyPr>
          <a:lstStyle/>
          <a:p>
            <a:r>
              <a:rPr lang="en-US" sz="2000" dirty="0" err="1"/>
              <a:t>Vekst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mengd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materialgjenvinning</a:t>
            </a:r>
            <a:r>
              <a:rPr lang="en-US" sz="2000" dirty="0"/>
              <a:t>, </a:t>
            </a:r>
            <a:r>
              <a:rPr lang="en-US" sz="2000" dirty="0" err="1"/>
              <a:t>bl.a</a:t>
            </a:r>
            <a:r>
              <a:rPr lang="en-US" sz="2000" dirty="0"/>
              <a:t>. </a:t>
            </a:r>
            <a:r>
              <a:rPr lang="en-US" sz="2000" dirty="0" err="1"/>
              <a:t>matavfall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emballasje</a:t>
            </a:r>
            <a:r>
              <a:rPr lang="en-US" sz="2000" dirty="0"/>
              <a:t> av </a:t>
            </a:r>
            <a:r>
              <a:rPr lang="en-US" sz="2000" dirty="0" err="1"/>
              <a:t>glas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metal</a:t>
            </a:r>
          </a:p>
          <a:p>
            <a:r>
              <a:rPr lang="en-US" sz="2000" dirty="0" err="1"/>
              <a:t>Størst</a:t>
            </a:r>
            <a:r>
              <a:rPr lang="en-US" sz="2000" dirty="0"/>
              <a:t> </a:t>
            </a:r>
            <a:r>
              <a:rPr lang="en-US" sz="2000" dirty="0" err="1"/>
              <a:t>vekst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mengd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vart</a:t>
            </a:r>
            <a:r>
              <a:rPr lang="en-US" sz="2000" dirty="0"/>
              <a:t> </a:t>
            </a:r>
            <a:r>
              <a:rPr lang="en-US" sz="2000" dirty="0" err="1"/>
              <a:t>sendt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energigjenvinning</a:t>
            </a:r>
            <a:r>
              <a:rPr lang="en-US" sz="2000" dirty="0"/>
              <a:t>. </a:t>
            </a:r>
            <a:r>
              <a:rPr lang="en-US" sz="2000" dirty="0" err="1"/>
              <a:t>Deriblant</a:t>
            </a:r>
            <a:r>
              <a:rPr lang="en-US" sz="2000" dirty="0"/>
              <a:t> </a:t>
            </a:r>
            <a:r>
              <a:rPr lang="en-US" sz="2000" dirty="0" err="1"/>
              <a:t>restavfall</a:t>
            </a:r>
            <a:r>
              <a:rPr lang="en-US" sz="2000" dirty="0"/>
              <a:t> </a:t>
            </a:r>
            <a:r>
              <a:rPr lang="en-US" sz="2000" dirty="0" err="1"/>
              <a:t>samla</a:t>
            </a:r>
            <a:r>
              <a:rPr lang="en-US" sz="2000" dirty="0"/>
              <a:t> inn </a:t>
            </a:r>
            <a:r>
              <a:rPr lang="en-US" sz="2000" dirty="0" err="1"/>
              <a:t>frå</a:t>
            </a:r>
            <a:r>
              <a:rPr lang="en-US" sz="2000" dirty="0"/>
              <a:t> </a:t>
            </a:r>
            <a:r>
              <a:rPr lang="en-US" sz="2000" dirty="0" err="1"/>
              <a:t>hushald</a:t>
            </a:r>
            <a:r>
              <a:rPr lang="en-US" sz="2000" dirty="0"/>
              <a:t>, </a:t>
            </a:r>
            <a:r>
              <a:rPr lang="en-US" sz="2000" dirty="0" err="1"/>
              <a:t>kombinert</a:t>
            </a:r>
            <a:r>
              <a:rPr lang="en-US" sz="2000" dirty="0"/>
              <a:t> med </a:t>
            </a:r>
            <a:r>
              <a:rPr lang="en-US" sz="2000" dirty="0" err="1"/>
              <a:t>avfall</a:t>
            </a:r>
            <a:r>
              <a:rPr lang="en-US" sz="2000" dirty="0"/>
              <a:t> </a:t>
            </a:r>
            <a:r>
              <a:rPr lang="en-US" sz="2000" dirty="0" err="1"/>
              <a:t>levert</a:t>
            </a:r>
            <a:r>
              <a:rPr lang="en-US" sz="2000" dirty="0"/>
              <a:t> </a:t>
            </a:r>
            <a:r>
              <a:rPr lang="en-US" sz="2000" dirty="0" err="1"/>
              <a:t>miljøstasjon</a:t>
            </a:r>
            <a:endParaRPr lang="en-US" sz="2000" dirty="0"/>
          </a:p>
          <a:p>
            <a:r>
              <a:rPr lang="en-US" sz="2000" dirty="0"/>
              <a:t>Tala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miljøstasjonen</a:t>
            </a:r>
            <a:r>
              <a:rPr lang="en-US" sz="2000" dirty="0"/>
              <a:t> </a:t>
            </a:r>
            <a:r>
              <a:rPr lang="en-US" sz="2000" dirty="0" err="1"/>
              <a:t>fortel</a:t>
            </a:r>
            <a:r>
              <a:rPr lang="en-US" sz="2000" dirty="0"/>
              <a:t> </a:t>
            </a:r>
            <a:r>
              <a:rPr lang="en-US" sz="2000" dirty="0" err="1"/>
              <a:t>sitt</a:t>
            </a:r>
            <a:r>
              <a:rPr lang="en-US" sz="2000" dirty="0"/>
              <a:t>:  </a:t>
            </a:r>
            <a:r>
              <a:rPr lang="en-US" sz="2000" dirty="0" err="1"/>
              <a:t>Enorm</a:t>
            </a:r>
            <a:r>
              <a:rPr lang="en-US" sz="2000" dirty="0"/>
              <a:t> </a:t>
            </a:r>
            <a:r>
              <a:rPr lang="en-US" sz="2000" dirty="0" err="1"/>
              <a:t>vekst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grovavfall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tillegg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auka</a:t>
            </a:r>
            <a:r>
              <a:rPr lang="en-US" sz="2000" dirty="0"/>
              <a:t> </a:t>
            </a:r>
            <a:r>
              <a:rPr lang="en-US" sz="2000" dirty="0" err="1"/>
              <a:t>mengd</a:t>
            </a:r>
            <a:r>
              <a:rPr lang="en-US" sz="2000" dirty="0"/>
              <a:t> </a:t>
            </a:r>
            <a:r>
              <a:rPr lang="en-US" sz="2000" dirty="0" err="1"/>
              <a:t>trevirke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deponifraksjon</a:t>
            </a:r>
            <a:r>
              <a:rPr lang="en-US" sz="2000" dirty="0"/>
              <a:t> (</a:t>
            </a:r>
            <a:r>
              <a:rPr lang="en-US" sz="2000" dirty="0" err="1"/>
              <a:t>gips</a:t>
            </a:r>
            <a:r>
              <a:rPr lang="en-US" sz="2000" dirty="0"/>
              <a:t>, </a:t>
            </a:r>
            <a:r>
              <a:rPr lang="en-US" sz="2000" dirty="0" err="1"/>
              <a:t>isolasjon</a:t>
            </a:r>
            <a:r>
              <a:rPr lang="en-US" sz="2000" dirty="0"/>
              <a:t>, </a:t>
            </a:r>
            <a:r>
              <a:rPr lang="en-US" sz="2000" dirty="0" err="1"/>
              <a:t>betong</a:t>
            </a:r>
            <a:r>
              <a:rPr lang="en-US" sz="2000" dirty="0"/>
              <a:t>, </a:t>
            </a:r>
            <a:r>
              <a:rPr lang="en-US" sz="2000" dirty="0" err="1"/>
              <a:t>flis</a:t>
            </a:r>
            <a:r>
              <a:rPr lang="en-US" sz="2000" dirty="0"/>
              <a:t>), </a:t>
            </a:r>
            <a:r>
              <a:rPr lang="en-US" sz="2000" dirty="0" err="1"/>
              <a:t>viser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at folk har </a:t>
            </a:r>
            <a:r>
              <a:rPr lang="en-US" sz="2000" dirty="0" err="1"/>
              <a:t>brukt</a:t>
            </a:r>
            <a:r>
              <a:rPr lang="en-US" sz="2000" dirty="0"/>
              <a:t> </a:t>
            </a:r>
            <a:r>
              <a:rPr lang="en-US" sz="2000" dirty="0" err="1"/>
              <a:t>tida</a:t>
            </a:r>
            <a:r>
              <a:rPr lang="en-US" sz="2000" dirty="0"/>
              <a:t> </a:t>
            </a:r>
            <a:r>
              <a:rPr lang="en-US" sz="2000" dirty="0" err="1"/>
              <a:t>heime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oppussing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rydding</a:t>
            </a:r>
            <a:endParaRPr lang="en-US" sz="2000" dirty="0"/>
          </a:p>
          <a:p>
            <a:r>
              <a:rPr lang="en-US" sz="2000" dirty="0"/>
              <a:t>Dette </a:t>
            </a:r>
            <a:r>
              <a:rPr lang="en-US" sz="2000" dirty="0" err="1"/>
              <a:t>påverkar</a:t>
            </a:r>
            <a:r>
              <a:rPr lang="en-US" sz="2000" dirty="0"/>
              <a:t> </a:t>
            </a:r>
            <a:r>
              <a:rPr lang="en-US" sz="2000" dirty="0" err="1"/>
              <a:t>materialgjenvinningsgrada</a:t>
            </a:r>
            <a:r>
              <a:rPr lang="en-US" sz="2000" dirty="0"/>
              <a:t> </a:t>
            </a:r>
            <a:r>
              <a:rPr lang="en-US" sz="2000" dirty="0" err="1"/>
              <a:t>vår</a:t>
            </a:r>
            <a:r>
              <a:rPr lang="en-US" sz="2000" dirty="0"/>
              <a:t>.</a:t>
            </a:r>
          </a:p>
          <a:p>
            <a:r>
              <a:rPr lang="en-US" sz="2000" i="1" dirty="0"/>
              <a:t>Merk </a:t>
            </a:r>
            <a:r>
              <a:rPr lang="en-US" sz="2000" i="1" dirty="0" err="1"/>
              <a:t>farleg</a:t>
            </a:r>
            <a:r>
              <a:rPr lang="en-US" sz="2000" i="1" dirty="0"/>
              <a:t> </a:t>
            </a:r>
            <a:r>
              <a:rPr lang="en-US" sz="2000" i="1" dirty="0" err="1"/>
              <a:t>avfall</a:t>
            </a:r>
            <a:r>
              <a:rPr lang="en-US" sz="2000" i="1" dirty="0"/>
              <a:t> </a:t>
            </a:r>
            <a:r>
              <a:rPr lang="en-US" sz="2000" i="1" dirty="0" err="1"/>
              <a:t>fraksjon</a:t>
            </a:r>
            <a:r>
              <a:rPr lang="en-US" sz="2000" i="1" dirty="0"/>
              <a:t>!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47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iagram 3" descr="Chart, timeline&#10;&#10;Description automatically generated">
            <a:extLst>
              <a:ext uri="{FF2B5EF4-FFF2-40B4-BE49-F238E27FC236}">
                <a16:creationId xmlns:a16="http://schemas.microsoft.com/office/drawing/2014/main" id="{AA411335-ECA1-4A9C-BEFC-BDE70438F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192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E5B10-A6DC-4E6A-8193-F5FB4F46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nn-NO" sz="34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Eigarrapportering og framtidsutsikter + melding vedkommande </a:t>
            </a:r>
            <a:r>
              <a:rPr lang="nn-NO" sz="3400" b="1" u="none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målopppnåing</a:t>
            </a:r>
            <a:r>
              <a:rPr lang="nn-NO" sz="34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 2020</a:t>
            </a:r>
            <a:endParaRPr lang="nb-NO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17F35-8F75-4621-BA3B-5FA4F370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 lnSpcReduction="10000"/>
          </a:bodyPr>
          <a:lstStyle/>
          <a:p>
            <a:r>
              <a:rPr lang="nn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Jamført avfallshierarkiet er den viktigaste prioriteringa i avfallspolitikken ein nedgang i totale mengder med avfall som stammar frå hushald. VØR har følgt trenden med nedgang i totale avfallsmengder per innbyggjar sidan 2016. </a:t>
            </a: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Men ikkje i 2020- </a:t>
            </a: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rekord i mengder grovavfall og bygningsavfall </a:t>
            </a:r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levert på miljøstasjonen har gitt lågare materialgjenvinningsgrad enn året før og auka totale mengder avfall per innbyggjar. </a:t>
            </a: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landar likevel på 57,2% materialgjenvinningsgrad i 2020, som er over kravet om 50% materialgjenvinning innan 2020 satt av Stortinget.</a:t>
            </a: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nådde ei materialgjenvinningsgrad på over 60% i 2019, og det er forventa at VØR vil nå dette målet igjen i 2021, dersom det nye året ikkje blir prega av fleire restriksjonar på grunn av Covid-19.</a:t>
            </a:r>
          </a:p>
          <a:p>
            <a:pPr lvl="2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Representantskapet har i revidert strategiplan i 2019 satt eit mål om 60% materialgjenvinning innan 2025.</a:t>
            </a: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Endra målepunkt kva gjeld materialgjenvinningsgrad </a:t>
            </a:r>
            <a:r>
              <a:rPr lang="nn-NO" sz="8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på trappene.</a:t>
            </a:r>
            <a:endParaRPr lang="nn-NO" sz="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undersøker moglegheitene for å sortere ut trevirke og hardplast til materialgjenvinning </a:t>
            </a:r>
          </a:p>
          <a:p>
            <a:pPr lvl="1"/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undersøker moglegheitene for å legge til rette for fleire innsamlingsordningar, deriblant tekstil og hageavfall som er i tråd med ønskja frå EU.</a:t>
            </a:r>
          </a:p>
          <a:p>
            <a:pPr marL="457200" lvl="1" indent="0">
              <a:buNone/>
            </a:pPr>
            <a:endParaRPr lang="nn-NO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EØS-avtalen er det forventa at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Noreg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forplikta til å utforme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verkemiddlar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motiverer til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auka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materialgjenvinning, krav om separat innsamling av bioavfall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og nå 65% førebuing til ombruk og materialgjenvinning av avfall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hushald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næringsliv </a:t>
            </a:r>
            <a:r>
              <a:rPr lang="nb-NO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2035.</a:t>
            </a:r>
          </a:p>
          <a:p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ny forskrift som er lagt ut på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høyring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nye krav og mål foreslått for å nå krav om materialgjenvinningsgrad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2035</a:t>
            </a:r>
          </a:p>
          <a:p>
            <a:pPr marL="457200" lvl="1" indent="0">
              <a:buNone/>
            </a:pPr>
            <a:r>
              <a:rPr lang="nn-NO" sz="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forskrift som vart lagt ut på høyring 28.01.21 av MD- «Forslag om forskrift om utsortering av plastavfall og bioavfall ut på høyring», står det at: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 skal sørge for 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at minst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følgjande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andel matavfall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hushald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utsortert ved kjeldesortering: 55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2025, 60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og 70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2035 </a:t>
            </a:r>
            <a:r>
              <a:rPr lang="nb-NO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(må baserast på plukkanalyser)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at park- og hageavfall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hushald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utsortert ved kjeldesortering, 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at minst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følgjande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andel plastavfall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hushald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utsortert gjennom kjeldesortering: 50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2025, 60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og 70 prosent </a:t>
            </a:r>
            <a:r>
              <a:rPr lang="nb-NO" sz="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nb-NO" sz="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2035 </a:t>
            </a:r>
            <a:r>
              <a:rPr lang="nb-NO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(må baserast på plukkanalyser)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at utsortert matavfall, park- og hageavfall og plastavfall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hushald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levert til materialgjenvinning. </a:t>
            </a:r>
          </a:p>
          <a:p>
            <a:pPr lvl="1"/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Likeins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står det i forslag til forskrift at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2027 vil bioavfall (både matavfall og hageavfall) som blir behandla i biogass- eller komposteringsanlegg kun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tellast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materialgjenvunne dersom det er kjeldesortert eller samla inn separat. </a:t>
            </a:r>
            <a:r>
              <a:rPr lang="nb-NO" sz="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 bioavfall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berre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telle som materialgjenvunne dersom bioresten eller komposten kan brukast som </a:t>
            </a:r>
            <a:r>
              <a:rPr lang="nb-NO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produkt, materiale eller stoff.</a:t>
            </a:r>
          </a:p>
          <a:p>
            <a:pPr lvl="1"/>
            <a:endParaRPr lang="nn-NO" sz="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9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D104-E5F0-4E9D-B3DE-2CBA10B8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n-NO"/>
              <a:t>Året som var- eit annleis år</a:t>
            </a:r>
            <a:endParaRPr lang="nb-NO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3D7EB1-48FB-49A2-B910-1DCF78B51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 err="1"/>
              <a:t>Koronapandemi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slo</a:t>
            </a:r>
            <a:r>
              <a:rPr lang="en-US" sz="1800" dirty="0"/>
              <a:t> inn over </a:t>
            </a:r>
            <a:r>
              <a:rPr lang="en-US" sz="1800" dirty="0" err="1"/>
              <a:t>verda</a:t>
            </a:r>
            <a:r>
              <a:rPr lang="en-US" sz="1800" dirty="0"/>
              <a:t> for </a:t>
            </a:r>
            <a:r>
              <a:rPr lang="en-US" sz="1800" dirty="0" err="1"/>
              <a:t>fullt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mars-</a:t>
            </a:r>
            <a:r>
              <a:rPr lang="en-US" sz="1800" dirty="0" err="1"/>
              <a:t>april</a:t>
            </a:r>
            <a:r>
              <a:rPr lang="en-US" sz="1800" dirty="0"/>
              <a:t> 2020.</a:t>
            </a:r>
          </a:p>
          <a:p>
            <a:r>
              <a:rPr lang="en-US" sz="1800" dirty="0" err="1"/>
              <a:t>Nedstenging</a:t>
            </a:r>
            <a:r>
              <a:rPr lang="en-US" sz="1800" dirty="0"/>
              <a:t> av </a:t>
            </a:r>
            <a:r>
              <a:rPr lang="en-US" sz="1800" dirty="0" err="1"/>
              <a:t>samfunnet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strenge</a:t>
            </a:r>
            <a:r>
              <a:rPr lang="en-US" sz="1800" dirty="0"/>
              <a:t> </a:t>
            </a:r>
            <a:r>
              <a:rPr lang="en-US" sz="1800" dirty="0" err="1"/>
              <a:t>smittevernreglar</a:t>
            </a:r>
            <a:r>
              <a:rPr lang="en-US" sz="1800" dirty="0"/>
              <a:t> har </a:t>
            </a:r>
            <a:r>
              <a:rPr lang="en-US" sz="1800" dirty="0" err="1"/>
              <a:t>påverka</a:t>
            </a:r>
            <a:r>
              <a:rPr lang="en-US" sz="1800" dirty="0"/>
              <a:t> </a:t>
            </a:r>
            <a:r>
              <a:rPr lang="en-US" sz="1800" dirty="0" err="1"/>
              <a:t>kvardagen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mange, </a:t>
            </a:r>
            <a:r>
              <a:rPr lang="en-US" sz="1800" dirty="0" err="1"/>
              <a:t>også</a:t>
            </a:r>
            <a:r>
              <a:rPr lang="en-US" sz="1800" dirty="0"/>
              <a:t> </a:t>
            </a:r>
            <a:r>
              <a:rPr lang="en-US" sz="1800" dirty="0" err="1"/>
              <a:t>drifta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VØR </a:t>
            </a:r>
            <a:r>
              <a:rPr lang="en-US" sz="1800" dirty="0" err="1"/>
              <a:t>i</a:t>
            </a:r>
            <a:r>
              <a:rPr lang="en-US" sz="1800" dirty="0"/>
              <a:t> 2020.</a:t>
            </a:r>
          </a:p>
          <a:p>
            <a:r>
              <a:rPr lang="en-US" sz="1800" dirty="0" err="1"/>
              <a:t>Viser</a:t>
            </a:r>
            <a:r>
              <a:rPr lang="en-US" sz="1800" dirty="0"/>
              <a:t> </a:t>
            </a:r>
            <a:r>
              <a:rPr lang="en-US" sz="1800" dirty="0" err="1"/>
              <a:t>tydeleg</a:t>
            </a:r>
            <a:r>
              <a:rPr lang="en-US" sz="1800" dirty="0"/>
              <a:t> </a:t>
            </a:r>
            <a:r>
              <a:rPr lang="en-US" sz="1800" dirty="0" err="1"/>
              <a:t>igjen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avfallsrekneskapet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rekneskapet</a:t>
            </a:r>
            <a:r>
              <a:rPr lang="en-US" sz="1800" dirty="0"/>
              <a:t>.</a:t>
            </a:r>
          </a:p>
          <a:p>
            <a:r>
              <a:rPr lang="en-US" sz="1800" dirty="0"/>
              <a:t>Er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raud</a:t>
            </a:r>
            <a:r>
              <a:rPr lang="en-US" sz="1800" dirty="0"/>
              <a:t> </a:t>
            </a:r>
            <a:r>
              <a:rPr lang="en-US" sz="1800" dirty="0" err="1"/>
              <a:t>tråd</a:t>
            </a:r>
            <a:r>
              <a:rPr lang="en-US" sz="1800" dirty="0"/>
              <a:t> </a:t>
            </a:r>
            <a:r>
              <a:rPr lang="en-US" sz="1800" dirty="0" err="1"/>
              <a:t>gjennom</a:t>
            </a:r>
            <a:r>
              <a:rPr lang="en-US" sz="1800" dirty="0"/>
              <a:t> </a:t>
            </a:r>
            <a:r>
              <a:rPr lang="en-US" sz="1800" dirty="0" err="1"/>
              <a:t>heile</a:t>
            </a:r>
            <a:r>
              <a:rPr lang="en-US" sz="1800" dirty="0"/>
              <a:t> </a:t>
            </a:r>
            <a:r>
              <a:rPr lang="en-US" sz="1800" dirty="0" err="1"/>
              <a:t>årsmeldinga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5" name="Content Placeholder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2666D8D4-E88C-4560-9309-690236B0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r="24888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88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746A9-DFA4-4288-A6A9-2E765E17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nn-NO" sz="3400"/>
              <a:t>Mål om 50% materialgjenvinning innan 2020</a:t>
            </a:r>
            <a:endParaRPr lang="nb-NO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E3C1-9C5D-49F4-B481-520ACFFE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n-NO" sz="2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Frå strategiplan 2020-2024: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Gjennomføre fleire kvalitetskontrollar av avfall i behaldar i 2020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1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Få bleiene ut av matavfallet innan 2021</a:t>
            </a:r>
            <a:endParaRPr lang="nb-NO" sz="21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1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Gjennomføre plukkanalyse av restavfallet for å betre faktagrunnlaget før neste rullering av strategiplan i 2023.</a:t>
            </a:r>
            <a:endParaRPr lang="nb-NO" sz="21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Vurdere felles ettersorteringsanlegg på Sunnmøre  saman med ÅRIM, SSR og RIR. </a:t>
            </a:r>
            <a:endParaRPr lang="nb-NO" sz="2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n-NO" sz="2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Avklare om biogass anlegg skal byggast saman med Årim, SSR og evnt. andre.</a:t>
            </a:r>
            <a:endParaRPr lang="nb-NO" sz="2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C1AF5C8-96D3-4AD3-9FA7-1472F66F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5850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 descr="A group of people on a rocky area with snow and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E0E5647-C291-4619-8B3F-284F5DE2F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5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EAC86595-2921-4C41-B100-86D67C97FE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7" r="-1" b="-1"/>
          <a:stretch/>
        </p:blipFill>
        <p:spPr>
          <a:xfrm>
            <a:off x="5168355" y="3429000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537E6-8392-4A46-8C12-E64AE73C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nn-NO" sz="3400"/>
              <a:t>Aktivitet i 2020</a:t>
            </a:r>
            <a:endParaRPr lang="nb-NO" sz="3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E18D-C7B8-4A3E-9242-F6055D14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0" y="2093198"/>
            <a:ext cx="4922338" cy="4643761"/>
          </a:xfrm>
        </p:spPr>
        <p:txBody>
          <a:bodyPr>
            <a:normAutofit/>
          </a:bodyPr>
          <a:lstStyle/>
          <a:p>
            <a:r>
              <a:rPr lang="nn-NO" sz="1800" dirty="0" err="1"/>
              <a:t>Melsgjerdet</a:t>
            </a:r>
            <a:endParaRPr lang="nn-NO" sz="1800" dirty="0"/>
          </a:p>
          <a:p>
            <a:pPr lvl="1"/>
            <a:r>
              <a:rPr lang="nn-NO" sz="1400" dirty="0"/>
              <a:t>Konkurransegrunnlag lyst ut i mars. Synfaring i april.</a:t>
            </a:r>
          </a:p>
          <a:p>
            <a:pPr lvl="1"/>
            <a:r>
              <a:rPr lang="nn-NO" sz="1400" dirty="0"/>
              <a:t>Aurstad Tunnel AS vant anbod, i konkurranse mot Riise Bygg AS. Kontraktsignering 4.desember 2020. Oppstart rigg i starten av januar 2021.</a:t>
            </a:r>
          </a:p>
          <a:p>
            <a:pPr lvl="1"/>
            <a:r>
              <a:rPr lang="nn-NO" sz="1400" dirty="0"/>
              <a:t>Biogass: mykje aktivitet rundt løyvesøknad i 2020. Er venta å få svar på søknad i februar 2021.</a:t>
            </a:r>
          </a:p>
          <a:p>
            <a:r>
              <a:rPr lang="nn-NO" sz="1800" dirty="0"/>
              <a:t> </a:t>
            </a:r>
            <a:r>
              <a:rPr lang="nn-NO" sz="2200" dirty="0"/>
              <a:t>Hornindal</a:t>
            </a:r>
          </a:p>
          <a:p>
            <a:pPr lvl="1"/>
            <a:r>
              <a:rPr lang="nn-NO" sz="1400" dirty="0" err="1"/>
              <a:t>Overgong</a:t>
            </a:r>
            <a:r>
              <a:rPr lang="nn-NO" sz="1400" dirty="0"/>
              <a:t> frå NoMil til VØR har gått greitt. Utlevert raudboks for farleg avfall og bytte til større papirdunk i 2020. </a:t>
            </a:r>
          </a:p>
          <a:p>
            <a:pPr lvl="1"/>
            <a:r>
              <a:rPr lang="nn-NO" sz="1400" dirty="0"/>
              <a:t>God bruk av miljøstasjonen på Grodås og godt oppmøte på første farleg avfall aksjon om hausten.</a:t>
            </a:r>
          </a:p>
          <a:p>
            <a:r>
              <a:rPr lang="nn-NO" sz="1800" dirty="0"/>
              <a:t>ISO-sertifisering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vart sertifisert etter ISO-standarden 9001 som omhandlar kvalitetsleiingssystem. 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Sertifikat motteken 14.desember av </a:t>
            </a:r>
            <a:r>
              <a:rPr lang="nn-NO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Verify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8902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, clothes&#10;&#10;Description automatically generated">
            <a:extLst>
              <a:ext uri="{FF2B5EF4-FFF2-40B4-BE49-F238E27FC236}">
                <a16:creationId xmlns:a16="http://schemas.microsoft.com/office/drawing/2014/main" id="{F0BAEB8B-B1AD-45EC-A9B9-F27CEB52A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11525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4954F-DFBF-4D76-A1F8-DC5D3BC8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nn-NO" dirty="0"/>
              <a:t>Brukarundersøking og RBM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0B99-6673-401C-B789-52A14209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470274"/>
          </a:xfrm>
        </p:spPr>
        <p:txBody>
          <a:bodyPr>
            <a:normAutofit fontScale="92500" lnSpcReduction="20000"/>
          </a:bodyPr>
          <a:lstStyle/>
          <a:p>
            <a:r>
              <a:rPr lang="nn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VØR var med i ei </a:t>
            </a:r>
            <a:r>
              <a:rPr lang="nn-NO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Renovasjonsbencmarking</a:t>
            </a:r>
            <a:r>
              <a:rPr lang="nn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og brukarundersøking i regi av Avfall Norge og </a:t>
            </a:r>
            <a:r>
              <a:rPr lang="nn-NO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Norwaste</a:t>
            </a:r>
            <a:r>
              <a:rPr lang="nn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våren 2020.</a:t>
            </a:r>
          </a:p>
          <a:p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Forbetring frå førre undersøking -</a:t>
            </a:r>
            <a:r>
              <a:rPr lang="nn-NO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innbyggjarane stort sett nøgde med tenestene dei får tilbydd. 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Likevel: Nokon uttrykker misnøye med gebyrnivå, oppsamlingssystem (dunkar tek for mykje plass), innsamling (avfall blir henta for sjeldan) og lite informasjon om sluttbehandling av avfall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Dei er særs nøgde med miljøstasjonen (7/10 har nytta seg av denne siste året) og kundebehandling</a:t>
            </a:r>
          </a:p>
          <a:p>
            <a:pPr lvl="1"/>
            <a:r>
              <a:rPr lang="nn-NO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Vidare fekk vi desse svara: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lag 7 av 10 interessert i eigen innsamlingsordning for tekstil.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lag 7 av 10 interessert i eigen behaldar for plastemballasje.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at folk skal kjeldesortere meir avfall heime, nemnast det  i størst grad </a:t>
            </a:r>
            <a:r>
              <a:rPr lang="nn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meir informasjon om kva som skjer med avfallet.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spørsmål om korleis VØR best kan legge til rette for at meir farleg avfall blir samla inn, så er </a:t>
            </a:r>
            <a:r>
              <a:rPr lang="nn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eiga henteordning 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</a:t>
            </a:r>
            <a:r>
              <a:rPr lang="nn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innsamlingsaksjonar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mest nemnt.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n-NO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59332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1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29E18-F647-48F2-B158-E46425BA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nn-NO" sz="2800" b="1" dirty="0"/>
              <a:t>Informasjonsarbeid</a:t>
            </a:r>
            <a:endParaRPr lang="nb-NO" sz="2800" b="1" dirty="0"/>
          </a:p>
        </p:txBody>
      </p:sp>
      <p:pic>
        <p:nvPicPr>
          <p:cNvPr id="7" name="Picture 6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F0969E75-E1D8-497E-9461-7F7C994E9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 r="-1" b="21057"/>
          <a:stretch/>
        </p:blipFill>
        <p:spPr>
          <a:xfrm>
            <a:off x="1016981" y="365760"/>
            <a:ext cx="2659315" cy="3639935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FCC0F90B-256A-43F5-B3F0-D1F228111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2" b="2283"/>
          <a:stretch/>
        </p:blipFill>
        <p:spPr>
          <a:xfrm>
            <a:off x="4804552" y="365759"/>
            <a:ext cx="2667174" cy="3639312"/>
          </a:xfrm>
          <a:prstGeom prst="rect">
            <a:avLst/>
          </a:prstGeom>
        </p:spPr>
      </p:pic>
      <p:pic>
        <p:nvPicPr>
          <p:cNvPr id="9" name="Picture 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1A48414-F69C-4867-AF2C-5E3988381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" b="3"/>
          <a:stretch/>
        </p:blipFill>
        <p:spPr>
          <a:xfrm>
            <a:off x="8596054" y="365759"/>
            <a:ext cx="2667169" cy="363931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10E8-DC4B-4984-A6A2-27C034AA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220" y="4611475"/>
            <a:ext cx="6860184" cy="1868240"/>
          </a:xfrm>
        </p:spPr>
        <p:txBody>
          <a:bodyPr anchor="ctr">
            <a:normAutofit fontScale="47500" lnSpcReduction="20000"/>
          </a:bodyPr>
          <a:lstStyle/>
          <a:p>
            <a:r>
              <a:rPr lang="nn-NO" sz="3200" dirty="0"/>
              <a:t>Lite besøk av skuleklasser og barnehagar.</a:t>
            </a:r>
          </a:p>
          <a:p>
            <a:r>
              <a:rPr lang="nn-NO" sz="3200" dirty="0"/>
              <a:t>Liten oppslutning rundt strandrydding. Vårrunda flytta til hausten.</a:t>
            </a:r>
          </a:p>
          <a:p>
            <a:r>
              <a:rPr lang="nn-NO" sz="3200" dirty="0"/>
              <a:t>Noko foredragsverksemd når forholda har tillate det.</a:t>
            </a:r>
          </a:p>
          <a:p>
            <a:r>
              <a:rPr lang="nn-NO" sz="3200" dirty="0"/>
              <a:t>Blank sekk kampanje godt motteken. Samarbeid mellom VØR, ÅRIM og SSR.</a:t>
            </a:r>
          </a:p>
          <a:p>
            <a:r>
              <a:rPr lang="nn-NO" sz="3200" dirty="0"/>
              <a:t>2 vinnarar i Returkartonglotteriet!</a:t>
            </a:r>
          </a:p>
          <a:p>
            <a:r>
              <a:rPr lang="nn-NO" sz="3200" dirty="0"/>
              <a:t>Sorteringskonkurranse på Facebook og nyhende brev i posten før jul med informasjon om kva som skjer med avfallet vi sorterer heime.</a:t>
            </a:r>
          </a:p>
          <a:p>
            <a:endParaRPr lang="nn-NO" sz="1500" dirty="0"/>
          </a:p>
          <a:p>
            <a:endParaRPr lang="nn-NO" sz="1500" dirty="0"/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144951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9">
            <a:extLst>
              <a:ext uri="{FF2B5EF4-FFF2-40B4-BE49-F238E27FC236}">
                <a16:creationId xmlns:a16="http://schemas.microsoft.com/office/drawing/2014/main" id="{AEFEEEB5-A8A8-47EB-B4AA-2C7BD486B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86C85-5AA8-4245-A0DA-471445E7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430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nn-NO" sz="5200" b="1"/>
              <a:t>Ny merkeordning</a:t>
            </a:r>
            <a:endParaRPr lang="nb-NO" sz="5200" b="1"/>
          </a:p>
        </p:txBody>
      </p:sp>
      <p:pic>
        <p:nvPicPr>
          <p:cNvPr id="9" name="Content Placeholder 8" descr="A screenshot of a computer game&#10;&#10;Description automatically generated with medium confidence">
            <a:extLst>
              <a:ext uri="{FF2B5EF4-FFF2-40B4-BE49-F238E27FC236}">
                <a16:creationId xmlns:a16="http://schemas.microsoft.com/office/drawing/2014/main" id="{01CBC963-C513-4008-AE31-E43C0152D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18436" b="-2"/>
          <a:stretch/>
        </p:blipFill>
        <p:spPr>
          <a:xfrm>
            <a:off x="20" y="10"/>
            <a:ext cx="4709140" cy="4123934"/>
          </a:xfrm>
          <a:prstGeom prst="rect">
            <a:avLst/>
          </a:prstGeom>
        </p:spPr>
      </p:pic>
      <p:sp>
        <p:nvSpPr>
          <p:cNvPr id="77" name="Rectangle 71">
            <a:extLst>
              <a:ext uri="{FF2B5EF4-FFF2-40B4-BE49-F238E27FC236}">
                <a16:creationId xmlns:a16="http://schemas.microsoft.com/office/drawing/2014/main" id="{73698F52-1278-47FC-AC8B-E0A516204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0D3F55AA-45AA-4023-BCB4-372B22732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0D58F39-CAC8-4476-84EF-C3304635D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r="1838" b="2"/>
          <a:stretch/>
        </p:blipFill>
        <p:spPr>
          <a:xfrm>
            <a:off x="20" y="4352544"/>
            <a:ext cx="4709140" cy="2505456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B22827E-E564-4600-BBA3-09F7EC12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30" y="3355848"/>
            <a:ext cx="6272784" cy="2825496"/>
          </a:xfrm>
        </p:spPr>
        <p:txBody>
          <a:bodyPr>
            <a:normAutofit/>
          </a:bodyPr>
          <a:lstStyle/>
          <a:p>
            <a:r>
              <a:rPr lang="en-US" sz="2200"/>
              <a:t>Bestilt klistermerker til oppatt merking av dunkar. Dette blir å utføre i 2021.</a:t>
            </a:r>
          </a:p>
          <a:p>
            <a:r>
              <a:rPr lang="en-US" sz="2200"/>
              <a:t>Ny merkeordning tatt i bruk på miljøstasjonen. </a:t>
            </a:r>
          </a:p>
          <a:p>
            <a:r>
              <a:rPr lang="en-US" sz="2200"/>
              <a:t>Mål: å gjere sortering standardisert og enklare uavhengig av kvar du bur.</a:t>
            </a:r>
          </a:p>
        </p:txBody>
      </p:sp>
    </p:spTree>
    <p:extLst>
      <p:ext uri="{BB962C8B-B14F-4D97-AF65-F5344CB8AC3E}">
        <p14:creationId xmlns:p14="http://schemas.microsoft.com/office/powerpoint/2010/main" val="13967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5B8DB-1231-4C10-9D35-735D46A0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nn-NO" dirty="0"/>
              <a:t>VØR, SSR, ÅRIM og RIR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B643-986F-4901-8856-886DD1CC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nn-NO" sz="2100" dirty="0">
                <a:solidFill>
                  <a:schemeClr val="bg1"/>
                </a:solidFill>
              </a:rPr>
              <a:t>Felles prosjekt: Ettersortering av restavfall</a:t>
            </a:r>
          </a:p>
          <a:p>
            <a:r>
              <a:rPr lang="nn-NO" sz="2100" dirty="0">
                <a:solidFill>
                  <a:schemeClr val="bg1"/>
                </a:solidFill>
              </a:rPr>
              <a:t>Skal kartlegge marknad, </a:t>
            </a:r>
            <a:r>
              <a:rPr lang="nn-NO" sz="2100" dirty="0" err="1">
                <a:solidFill>
                  <a:schemeClr val="bg1"/>
                </a:solidFill>
              </a:rPr>
              <a:t>avfallstrømmar</a:t>
            </a:r>
            <a:r>
              <a:rPr lang="nn-NO" sz="2100" dirty="0">
                <a:solidFill>
                  <a:schemeClr val="bg1"/>
                </a:solidFill>
              </a:rPr>
              <a:t> og tilgjengeleg teknologi for eit potensielt ettersorteringsanlegg på Sunnmøre.</a:t>
            </a:r>
          </a:p>
          <a:p>
            <a:r>
              <a:rPr lang="nn-NO" sz="2100" dirty="0">
                <a:solidFill>
                  <a:schemeClr val="bg1"/>
                </a:solidFill>
              </a:rPr>
              <a:t>Styringsgruppe med daglege leiarar og 3 arbeidsgrupper med tilsett-representantar. </a:t>
            </a:r>
          </a:p>
          <a:p>
            <a:pPr marL="0" indent="0">
              <a:buNone/>
            </a:pPr>
            <a:endParaRPr lang="nn-NO" sz="2100" dirty="0">
              <a:solidFill>
                <a:schemeClr val="bg1"/>
              </a:solidFill>
            </a:endParaRPr>
          </a:p>
          <a:p>
            <a:r>
              <a:rPr lang="nn-NO" sz="2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Også sett meir på tettare samarbeid på fleire områder, bl.a. rundt digitalisering og standardisering som grunnlag for felles innkjøp.</a:t>
            </a:r>
            <a:endParaRPr lang="nn-NO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4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C30A5645-7751-40FA-A5BD-02EF5CAD5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3" r="-2" b="2926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EF70E-15C5-45D9-8826-FAFE4B20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n-NO" sz="4000" dirty="0">
                <a:solidFill>
                  <a:srgbClr val="000000"/>
                </a:solidFill>
              </a:rPr>
              <a:t>Kvalitetskontroll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E07A-4DAA-4DA7-BB2C-A5FB40FD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89" y="1908249"/>
            <a:ext cx="4706803" cy="4324600"/>
          </a:xfrm>
        </p:spPr>
        <p:txBody>
          <a:bodyPr anchor="ctr">
            <a:normAutofit/>
          </a:bodyPr>
          <a:lstStyle/>
          <a:p>
            <a:r>
              <a:rPr lang="nn-NO" sz="2000" dirty="0">
                <a:solidFill>
                  <a:srgbClr val="000000"/>
                </a:solidFill>
              </a:rPr>
              <a:t>Gjennomført fleire stikkprøver og kvalitetskontrollar av gul dunk for emballasje av glas og metall i 2020.</a:t>
            </a:r>
          </a:p>
          <a:p>
            <a:pPr lvl="1"/>
            <a:r>
              <a:rPr lang="nn-NO" sz="1600" dirty="0">
                <a:solidFill>
                  <a:srgbClr val="000000"/>
                </a:solidFill>
              </a:rPr>
              <a:t>Største avvika blir satt att. Alle abonnentar får SMS om avvik og beskjed om å rette opp, før dei får tilbod om ny tømming.</a:t>
            </a:r>
          </a:p>
          <a:p>
            <a:pPr lvl="1"/>
            <a:r>
              <a:rPr lang="nn-NO" sz="1600" dirty="0">
                <a:solidFill>
                  <a:srgbClr val="000000"/>
                </a:solidFill>
              </a:rPr>
              <a:t>Arbeidet held fram i 2021.</a:t>
            </a:r>
          </a:p>
          <a:p>
            <a:pPr lvl="1"/>
            <a:r>
              <a:rPr lang="nn-NO" sz="1600" dirty="0">
                <a:solidFill>
                  <a:srgbClr val="000000"/>
                </a:solidFill>
              </a:rPr>
              <a:t>Lite trekk frå mottaksanlegg mot slutten av året på grunn av auka fokus og tidsbruk hos tilsette på ettersortering av innhaldet frå dunk. </a:t>
            </a:r>
          </a:p>
          <a:p>
            <a:pPr lvl="1"/>
            <a:endParaRPr lang="nn-NO" sz="2000" dirty="0">
              <a:solidFill>
                <a:srgbClr val="000000"/>
              </a:solidFill>
            </a:endParaRPr>
          </a:p>
          <a:p>
            <a:r>
              <a:rPr lang="nn-NO" sz="2000" dirty="0">
                <a:solidFill>
                  <a:srgbClr val="000000"/>
                </a:solidFill>
              </a:rPr>
              <a:t>Plukkanalyse av restavfall utført i november 2020, med hjelp av ÅRIM.</a:t>
            </a:r>
          </a:p>
        </p:txBody>
      </p:sp>
    </p:spTree>
    <p:extLst>
      <p:ext uri="{BB962C8B-B14F-4D97-AF65-F5344CB8AC3E}">
        <p14:creationId xmlns:p14="http://schemas.microsoft.com/office/powerpoint/2010/main" val="216688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1219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Årsmelding 2020</vt:lpstr>
      <vt:lpstr>Året som var- eit annleis år</vt:lpstr>
      <vt:lpstr>Mål om 50% materialgjenvinning innan 2020</vt:lpstr>
      <vt:lpstr>Aktivitet i 2020</vt:lpstr>
      <vt:lpstr>Brukarundersøking og RBM</vt:lpstr>
      <vt:lpstr>Informasjonsarbeid</vt:lpstr>
      <vt:lpstr>Ny merkeordning</vt:lpstr>
      <vt:lpstr>VØR, SSR, ÅRIM og RIR</vt:lpstr>
      <vt:lpstr>Kvalitetskontroll</vt:lpstr>
      <vt:lpstr>PowerPoint-presentasjon</vt:lpstr>
      <vt:lpstr>Avfallsrekneskapet 2021</vt:lpstr>
      <vt:lpstr>PowerPoint-presentasjon</vt:lpstr>
      <vt:lpstr>Eigarrapportering og framtidsutsikter + melding vedkommande målopppnåing i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Årsmelding 2020</dc:title>
  <dc:creator>Ina Osdal Saure</dc:creator>
  <cp:lastModifiedBy>Edle Holmin</cp:lastModifiedBy>
  <cp:revision>2</cp:revision>
  <dcterms:created xsi:type="dcterms:W3CDTF">2021-02-02T14:46:43Z</dcterms:created>
  <dcterms:modified xsi:type="dcterms:W3CDTF">2021-02-05T14:10:45Z</dcterms:modified>
</cp:coreProperties>
</file>