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76" r:id="rId4"/>
    <p:sldId id="339" r:id="rId5"/>
    <p:sldId id="353" r:id="rId6"/>
    <p:sldId id="268" r:id="rId7"/>
    <p:sldId id="355" r:id="rId8"/>
    <p:sldId id="291" r:id="rId9"/>
    <p:sldId id="354" r:id="rId10"/>
    <p:sldId id="359" r:id="rId11"/>
    <p:sldId id="346" r:id="rId12"/>
    <p:sldId id="348" r:id="rId13"/>
    <p:sldId id="349" r:id="rId14"/>
    <p:sldId id="350" r:id="rId15"/>
    <p:sldId id="351" r:id="rId16"/>
    <p:sldId id="352" r:id="rId17"/>
    <p:sldId id="356" r:id="rId18"/>
    <p:sldId id="357" r:id="rId19"/>
    <p:sldId id="358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9AAFC0"/>
    <a:srgbClr val="48A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9286" autoAdjust="0"/>
  </p:normalViewPr>
  <p:slideViewPr>
    <p:cSldViewPr snapToGrid="0">
      <p:cViewPr varScale="1">
        <p:scale>
          <a:sx n="76" d="100"/>
          <a:sy n="76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59D6-BE29-4F93-ACE7-83BE5C4690C5}" type="datetimeFigureOut">
              <a:rPr lang="nn-NO" smtClean="0"/>
              <a:t>02.02.2021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7A38D-7F14-42E9-AAF6-996CEF8AC961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862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7A38D-7F14-42E9-AAF6-996CEF8AC961}" type="slidenum">
              <a:rPr lang="nn-NO" smtClean="0"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5227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03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34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5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54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73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78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137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69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9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99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89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4E7B-57C3-42F6-BBB1-B89FB253CFA8}" type="datetimeFigureOut">
              <a:rPr lang="nb-NO" smtClean="0"/>
              <a:pPr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679D1-934E-4EAA-8B7C-CB32C7867969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42411" y="3835023"/>
            <a:ext cx="7218948" cy="1431758"/>
          </a:xfrm>
        </p:spPr>
        <p:txBody>
          <a:bodyPr>
            <a:normAutofit/>
          </a:bodyPr>
          <a:lstStyle/>
          <a:p>
            <a:r>
              <a:rPr lang="nb-NO" sz="3600" b="1" dirty="0"/>
              <a:t>Rapport pr 2 februar 2021</a:t>
            </a:r>
          </a:p>
          <a:p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122174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F4540C-975E-407A-89E6-213EBE8F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Stine i møte med NOMIL /Tine</a:t>
            </a:r>
            <a:endParaRPr lang="nn-NO" b="1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441DFB0D-CFA3-4D55-86B1-C347B3EF2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Dei har </a:t>
            </a:r>
            <a:r>
              <a:rPr lang="nb-NO" dirty="0" err="1"/>
              <a:t>ikkje</a:t>
            </a:r>
            <a:r>
              <a:rPr lang="nb-NO" dirty="0"/>
              <a:t> bestemt lokalitet. Det står mellom seks ulike </a:t>
            </a:r>
            <a:r>
              <a:rPr lang="nb-NO" dirty="0" err="1"/>
              <a:t>plaseringar</a:t>
            </a:r>
            <a:r>
              <a:rPr lang="nb-NO" dirty="0"/>
              <a:t>  på Byrkjelo.</a:t>
            </a:r>
          </a:p>
          <a:p>
            <a:r>
              <a:rPr lang="nb-NO" dirty="0"/>
              <a:t>Reguleringsplan </a:t>
            </a:r>
            <a:r>
              <a:rPr lang="nb-NO" dirty="0" err="1"/>
              <a:t>manglar</a:t>
            </a:r>
            <a:r>
              <a:rPr lang="nb-NO" dirty="0"/>
              <a:t>, </a:t>
            </a:r>
            <a:r>
              <a:rPr lang="nb-NO" dirty="0" err="1"/>
              <a:t>naboar</a:t>
            </a:r>
            <a:r>
              <a:rPr lang="nb-NO" dirty="0"/>
              <a:t> </a:t>
            </a:r>
            <a:r>
              <a:rPr lang="nb-NO" dirty="0" err="1"/>
              <a:t>klagar</a:t>
            </a:r>
            <a:r>
              <a:rPr lang="nb-NO" dirty="0"/>
              <a:t> og </a:t>
            </a:r>
            <a:r>
              <a:rPr lang="nb-NO" dirty="0" err="1"/>
              <a:t>dei</a:t>
            </a:r>
            <a:r>
              <a:rPr lang="nb-NO" dirty="0"/>
              <a:t> har laksevassdrag i nærleiken.</a:t>
            </a:r>
          </a:p>
          <a:p>
            <a:endParaRPr lang="nb-NO" dirty="0"/>
          </a:p>
          <a:p>
            <a:r>
              <a:rPr lang="nb-NO" dirty="0"/>
              <a:t>Ose AS ( Marit Larsen) er </a:t>
            </a:r>
            <a:r>
              <a:rPr lang="nb-NO" dirty="0" err="1"/>
              <a:t>innleigd</a:t>
            </a:r>
            <a:r>
              <a:rPr lang="nb-NO" dirty="0"/>
              <a:t> som </a:t>
            </a:r>
            <a:r>
              <a:rPr lang="nb-NO" dirty="0" err="1"/>
              <a:t>rådgjevar</a:t>
            </a:r>
            <a:r>
              <a:rPr lang="nb-NO" dirty="0"/>
              <a:t> for NOMIL.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1391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EED354-1068-4EAE-B810-78BF2C2B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Ureining</a:t>
            </a:r>
            <a:r>
              <a:rPr lang="nb-NO" b="1" dirty="0"/>
              <a:t> i papiret – </a:t>
            </a:r>
            <a:r>
              <a:rPr lang="nb-NO" b="1" dirty="0" err="1"/>
              <a:t>eit</a:t>
            </a:r>
            <a:r>
              <a:rPr lang="nb-NO" b="1" dirty="0"/>
              <a:t> </a:t>
            </a:r>
            <a:r>
              <a:rPr lang="nb-NO" b="1" dirty="0" err="1"/>
              <a:t>aukande</a:t>
            </a:r>
            <a:r>
              <a:rPr lang="nb-NO" b="1" dirty="0"/>
              <a:t> problem</a:t>
            </a:r>
            <a:endParaRPr lang="nn-NO" b="1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6894BF6-2B5C-4CF7-B451-E281C5887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Norsk Gjenvinning i brev den 26 januar 2021:</a:t>
            </a:r>
          </a:p>
          <a:p>
            <a:r>
              <a:rPr lang="nb-NO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Nok en gang kommer papiret dere leverer med alt for mye forurensing. </a:t>
            </a:r>
            <a:endParaRPr lang="nn-NO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Tidligere har vi prøvd å sortere dette så godt som det lar seg gjøre men vi ser at vi har ikke kapasitet med dagens mannskap/utstyr til å ta den jobben lenger. </a:t>
            </a:r>
            <a:endParaRPr lang="nn-NO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har også fått klar beskjed med fabrikken vi leverer til at det blir stopp på levering dersom det kommer mer papir med forurensing. </a:t>
            </a:r>
            <a:endParaRPr lang="nn-NO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Dagens lass blir kjørt som restavfall når det er så mye forurensing i det. </a:t>
            </a:r>
            <a:endParaRPr lang="nn-NO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923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540435-06F6-4756-846E-3FDF04F0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med </a:t>
            </a:r>
            <a:r>
              <a:rPr lang="nb-NO" dirty="0" err="1"/>
              <a:t>bæreposar</a:t>
            </a:r>
            <a:r>
              <a:rPr lang="nb-NO" dirty="0"/>
              <a:t> fulle av ? </a:t>
            </a:r>
            <a:endParaRPr lang="nn-NO" dirty="0"/>
          </a:p>
        </p:txBody>
      </p:sp>
      <p:pic>
        <p:nvPicPr>
          <p:cNvPr id="2050" name="74A859F1-21A9-41D3-96A5-B32E5FE00FD9">
            <a:extLst>
              <a:ext uri="{FF2B5EF4-FFF2-40B4-BE49-F238E27FC236}">
                <a16:creationId xmlns:a16="http://schemas.microsoft.com/office/drawing/2014/main" id="{48EE5B37-10F1-40F4-8AF6-EE60C15CA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4" y="1935070"/>
            <a:ext cx="7106195" cy="471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6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7A8F98-FCCA-4A64-AD6E-2A3A57E8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Laus plast og svarte </a:t>
            </a:r>
            <a:r>
              <a:rPr lang="nb-NO" dirty="0" err="1"/>
              <a:t>bossekkar</a:t>
            </a:r>
            <a:endParaRPr lang="nn-NO" dirty="0"/>
          </a:p>
        </p:txBody>
      </p:sp>
      <p:pic>
        <p:nvPicPr>
          <p:cNvPr id="4" name="DEC7F7B3-BC1D-4CE5-8A7F-527714B9B6B6">
            <a:extLst>
              <a:ext uri="{FF2B5EF4-FFF2-40B4-BE49-F238E27FC236}">
                <a16:creationId xmlns:a16="http://schemas.microsoft.com/office/drawing/2014/main" id="{25A1426E-06AB-443E-9F03-3B0C35C02D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17" y="1825625"/>
            <a:ext cx="785611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40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7FB6D7-A574-4EE7-A83D-83836B4E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Laus plast direkte i </a:t>
            </a:r>
            <a:r>
              <a:rPr lang="nb-NO" dirty="0" err="1"/>
              <a:t>behaldar</a:t>
            </a:r>
            <a:r>
              <a:rPr lang="nb-NO" dirty="0"/>
              <a:t>, bærenett osb.</a:t>
            </a:r>
            <a:endParaRPr lang="nn-NO" dirty="0"/>
          </a:p>
        </p:txBody>
      </p:sp>
      <p:pic>
        <p:nvPicPr>
          <p:cNvPr id="3075" name="289B355C-9FA6-4DA4-8BCA-2D4D33E8D5C0">
            <a:extLst>
              <a:ext uri="{FF2B5EF4-FFF2-40B4-BE49-F238E27FC236}">
                <a16:creationId xmlns:a16="http://schemas.microsoft.com/office/drawing/2014/main" id="{5A78E42B-507F-4B34-95E3-4A8515C9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0494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6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933B58-8B11-4343-99A4-13AB5785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Ureining</a:t>
            </a:r>
            <a:r>
              <a:rPr lang="nb-NO" dirty="0"/>
              <a:t> i Glas og metallemballasje</a:t>
            </a:r>
            <a:endParaRPr lang="nn-NO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D507D65F-76C1-4E82-833F-D5EA5DA96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n-NO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Resultat frå Sirkel siste 6 månadar:</a:t>
            </a:r>
            <a:endParaRPr lang="nn-NO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06.07.20: 	Trekk 40%</a:t>
            </a:r>
          </a:p>
          <a:p>
            <a:r>
              <a:rPr lang="nn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30.07.20: 	Trekk 40% </a:t>
            </a:r>
          </a:p>
          <a:p>
            <a:r>
              <a:rPr lang="nn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20.08.20: 	Trekk 20%</a:t>
            </a:r>
          </a:p>
          <a:p>
            <a:r>
              <a:rPr lang="nn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17.09.20: 	Trekk 40 %</a:t>
            </a:r>
          </a:p>
          <a:p>
            <a:r>
              <a:rPr lang="nn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08.10.20: 	Trekk 25%</a:t>
            </a:r>
          </a:p>
          <a:p>
            <a:r>
              <a:rPr lang="nn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09.11.20: 	Trekk 0%</a:t>
            </a:r>
          </a:p>
          <a:p>
            <a:r>
              <a:rPr lang="nn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10.12.20: 	Trekk 10%</a:t>
            </a:r>
          </a:p>
          <a:p>
            <a:r>
              <a:rPr lang="nn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07.01.21: 	Trekk 0%</a:t>
            </a:r>
          </a:p>
          <a:p>
            <a:pPr marL="0" indent="0">
              <a:buNone/>
            </a:pPr>
            <a:endParaRPr lang="nn-NO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n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Snitt trekk per 07.01.21: 19,4 %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7775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3118C0-FAE9-43D0-B5C1-C5D46C84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1999"/>
          </a:xfrm>
        </p:spPr>
        <p:txBody>
          <a:bodyPr>
            <a:normAutofit fontScale="90000"/>
          </a:bodyPr>
          <a:lstStyle/>
          <a:p>
            <a:r>
              <a:rPr lang="nb-NO" dirty="0"/>
              <a:t>Metall, restavfall og elektroavfall </a:t>
            </a:r>
            <a:r>
              <a:rPr lang="nb-NO" dirty="0" err="1"/>
              <a:t>frå</a:t>
            </a:r>
            <a:r>
              <a:rPr lang="nb-NO" dirty="0"/>
              <a:t> levering 7/1</a:t>
            </a:r>
            <a:endParaRPr lang="nn-NO" dirty="0"/>
          </a:p>
        </p:txBody>
      </p:sp>
      <p:pic>
        <p:nvPicPr>
          <p:cNvPr id="5" name="Plasshaldar for innhald 4" descr="Eit bilete som inneheld bakken, skiten, søppel&#10;&#10;Automatisk generert skildring">
            <a:extLst>
              <a:ext uri="{FF2B5EF4-FFF2-40B4-BE49-F238E27FC236}">
                <a16:creationId xmlns:a16="http://schemas.microsoft.com/office/drawing/2014/main" id="{AD5C5B33-ECAF-4DE8-B33E-E214233CA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59" y="1634331"/>
            <a:ext cx="3263503" cy="4351338"/>
          </a:xfrm>
        </p:spPr>
      </p:pic>
      <p:pic>
        <p:nvPicPr>
          <p:cNvPr id="7" name="Bilete 6" descr="Eit bilete som inneheld matrett, fersk&#10;&#10;Automatisk generert skildring">
            <a:extLst>
              <a:ext uri="{FF2B5EF4-FFF2-40B4-BE49-F238E27FC236}">
                <a16:creationId xmlns:a16="http://schemas.microsoft.com/office/drawing/2014/main" id="{E3626908-D568-46BC-A131-54198E97C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01" y="762000"/>
            <a:ext cx="4572000" cy="6096000"/>
          </a:xfrm>
          <a:prstGeom prst="rect">
            <a:avLst/>
          </a:prstGeom>
        </p:spPr>
      </p:pic>
      <p:pic>
        <p:nvPicPr>
          <p:cNvPr id="9" name="Bilete 8" descr="Eit bilete som inneheld utandørs, skiten, søppel&#10;&#10;Automatisk generert skildring">
            <a:extLst>
              <a:ext uri="{FF2B5EF4-FFF2-40B4-BE49-F238E27FC236}">
                <a16:creationId xmlns:a16="http://schemas.microsoft.com/office/drawing/2014/main" id="{AE44466B-A34E-45D0-9610-E96A055DD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99" y="883276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35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D69E7-4029-4C7D-8C62-D95171CA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 </a:t>
            </a:r>
            <a:r>
              <a:rPr lang="nb-NO" b="1" dirty="0"/>
              <a:t>Inntekter 2020 prega av </a:t>
            </a:r>
            <a:r>
              <a:rPr lang="nb-NO" b="1" dirty="0" err="1"/>
              <a:t>omleggingar</a:t>
            </a:r>
            <a:r>
              <a:rPr lang="nb-NO" b="1" dirty="0"/>
              <a:t> i overgangen 2019-2020 og Covid-19.</a:t>
            </a:r>
            <a:endParaRPr lang="nn-NO" b="1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78EAF45D-350E-4095-8383-E4BDC6ED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Auka</a:t>
            </a:r>
            <a:r>
              <a:rPr lang="nb-NO" dirty="0"/>
              <a:t> inntekter utover budsjett: </a:t>
            </a:r>
          </a:p>
          <a:p>
            <a:r>
              <a:rPr lang="nb-NO" dirty="0"/>
              <a:t>Abonnement + kr 3.513’ herav slam kr 824’</a:t>
            </a:r>
          </a:p>
          <a:p>
            <a:r>
              <a:rPr lang="nb-NO" dirty="0" err="1"/>
              <a:t>Auke</a:t>
            </a:r>
            <a:r>
              <a:rPr lang="nb-NO" dirty="0"/>
              <a:t> i sal over vekt kr 662’</a:t>
            </a:r>
          </a:p>
          <a:p>
            <a:r>
              <a:rPr lang="nb-NO" dirty="0" err="1"/>
              <a:t>Auke</a:t>
            </a:r>
            <a:r>
              <a:rPr lang="nb-NO" dirty="0"/>
              <a:t> i </a:t>
            </a:r>
            <a:r>
              <a:rPr lang="nb-NO" dirty="0" err="1"/>
              <a:t>utleige</a:t>
            </a:r>
            <a:r>
              <a:rPr lang="nb-NO" dirty="0"/>
              <a:t> til RSS og sal av kapasitet kr 789’</a:t>
            </a:r>
          </a:p>
          <a:p>
            <a:r>
              <a:rPr lang="nb-NO" dirty="0"/>
              <a:t>Sum ekstrainntekter i høve budsjett kr 4.855’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70749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70AC32-D3E1-4E2C-9AB2-0F8F6AD7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Kostnader 2020 prega av Covid-19.</a:t>
            </a:r>
            <a:endParaRPr lang="nn-NO" b="1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47101869-539E-49DE-A8F2-B301F72B2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Overforbruk </a:t>
            </a:r>
            <a:r>
              <a:rPr lang="nb-NO" dirty="0" err="1"/>
              <a:t>løn</a:t>
            </a:r>
            <a:r>
              <a:rPr lang="nb-NO" dirty="0"/>
              <a:t>:  kr 125’</a:t>
            </a:r>
          </a:p>
          <a:p>
            <a:r>
              <a:rPr lang="nb-NO" dirty="0" err="1"/>
              <a:t>Mindreforbruk</a:t>
            </a:r>
            <a:r>
              <a:rPr lang="nb-NO" dirty="0"/>
              <a:t> </a:t>
            </a:r>
            <a:r>
              <a:rPr lang="nb-NO" dirty="0" err="1"/>
              <a:t>avskrivingar</a:t>
            </a:r>
            <a:r>
              <a:rPr lang="nb-NO" dirty="0"/>
              <a:t>: kr 285’</a:t>
            </a:r>
          </a:p>
          <a:p>
            <a:r>
              <a:rPr lang="nn-NO" dirty="0"/>
              <a:t>Overforbruk levering av avfallsfraksjonar kr 2.375’. Av dette grovavfall størst med på kr 657’ ( Covid-19)</a:t>
            </a:r>
          </a:p>
          <a:p>
            <a:r>
              <a:rPr lang="nn-NO" dirty="0"/>
              <a:t>Mindreforbruk </a:t>
            </a:r>
            <a:r>
              <a:rPr lang="nn-NO" dirty="0" err="1"/>
              <a:t>lokaler</a:t>
            </a:r>
            <a:r>
              <a:rPr lang="nn-NO" dirty="0"/>
              <a:t>, verktøy, kontor, data kr 1.188’</a:t>
            </a:r>
          </a:p>
          <a:p>
            <a:r>
              <a:rPr lang="nn-NO" dirty="0"/>
              <a:t>Mindreforbruk bilar, maskiner, reise kr 207’</a:t>
            </a:r>
          </a:p>
          <a:p>
            <a:r>
              <a:rPr lang="nn-NO" dirty="0"/>
              <a:t>Overforbruk informasjon, kontingentar, forsikring  kr 273’</a:t>
            </a:r>
          </a:p>
          <a:p>
            <a:r>
              <a:rPr lang="nn-NO" dirty="0"/>
              <a:t>Innsparing finansielle postar kr 814’</a:t>
            </a:r>
          </a:p>
          <a:p>
            <a:r>
              <a:rPr lang="nn-NO" dirty="0"/>
              <a:t>Samla overforbruk i høve budsjett kr 690’</a:t>
            </a:r>
          </a:p>
        </p:txBody>
      </p:sp>
    </p:spTree>
    <p:extLst>
      <p:ext uri="{BB962C8B-B14F-4D97-AF65-F5344CB8AC3E}">
        <p14:creationId xmlns:p14="http://schemas.microsoft.com/office/powerpoint/2010/main" val="134574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573B15-6754-4587-AE0B-47AC5628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Oppsummert før inndeling i </a:t>
            </a:r>
            <a:r>
              <a:rPr lang="nb-NO" b="1" dirty="0" err="1"/>
              <a:t>avdelingsrekneskap</a:t>
            </a:r>
            <a:r>
              <a:rPr lang="nb-NO" b="1" dirty="0"/>
              <a:t>:</a:t>
            </a:r>
            <a:endParaRPr lang="nn-NO" b="1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2D3C231B-3E6B-4CB2-A495-5FCDCAD79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3200" dirty="0"/>
              <a:t>Det økonomiske resultatet i 2020 er positivt.</a:t>
            </a:r>
          </a:p>
          <a:p>
            <a:r>
              <a:rPr lang="nb-NO" sz="3200" dirty="0"/>
              <a:t>Det har svinga </a:t>
            </a:r>
            <a:r>
              <a:rPr lang="nb-NO" sz="3200" dirty="0" err="1"/>
              <a:t>meir</a:t>
            </a:r>
            <a:r>
              <a:rPr lang="nb-NO" sz="3200" dirty="0"/>
              <a:t> i 2020 enn «normalt» </a:t>
            </a:r>
          </a:p>
          <a:p>
            <a:r>
              <a:rPr lang="nb-NO" sz="3200" dirty="0" err="1"/>
              <a:t>Meirinntektene</a:t>
            </a:r>
            <a:r>
              <a:rPr lang="nb-NO" sz="3200" dirty="0"/>
              <a:t> kjem </a:t>
            </a:r>
            <a:r>
              <a:rPr lang="nb-NO" sz="3200" dirty="0" err="1"/>
              <a:t>frå</a:t>
            </a:r>
            <a:r>
              <a:rPr lang="nb-NO" sz="3200" dirty="0"/>
              <a:t> tre tilhøve:</a:t>
            </a:r>
          </a:p>
          <a:p>
            <a:r>
              <a:rPr lang="nb-NO" sz="3200" dirty="0"/>
              <a:t>Generell folketalsvekst.</a:t>
            </a:r>
          </a:p>
          <a:p>
            <a:r>
              <a:rPr lang="nb-NO" sz="3200" dirty="0"/>
              <a:t>Forsiktig budsjettering i samband med at Hornindal vart del av Volda på grunn av </a:t>
            </a:r>
            <a:r>
              <a:rPr lang="nb-NO" sz="3200" dirty="0" err="1"/>
              <a:t>manglande</a:t>
            </a:r>
            <a:r>
              <a:rPr lang="nb-NO" sz="3200" dirty="0"/>
              <a:t> datagrunnlag.</a:t>
            </a:r>
          </a:p>
          <a:p>
            <a:r>
              <a:rPr lang="nb-NO" sz="3200" dirty="0" err="1"/>
              <a:t>Fritidshusrenovsjonen</a:t>
            </a:r>
            <a:r>
              <a:rPr lang="nb-NO" sz="3200" dirty="0"/>
              <a:t> vart lagt om ved årsskiftet 2019-20. Vi hadde </a:t>
            </a:r>
            <a:r>
              <a:rPr lang="nb-NO" sz="3200" dirty="0" err="1"/>
              <a:t>dårleg</a:t>
            </a:r>
            <a:r>
              <a:rPr lang="nb-NO" sz="3200" dirty="0"/>
              <a:t> oversikt før omlegginga var </a:t>
            </a:r>
            <a:r>
              <a:rPr lang="nb-NO" sz="3200" dirty="0" err="1"/>
              <a:t>ein</a:t>
            </a:r>
            <a:r>
              <a:rPr lang="nb-NO" sz="3200" dirty="0"/>
              <a:t> realitet. </a:t>
            </a:r>
          </a:p>
          <a:p>
            <a:r>
              <a:rPr lang="nb-NO" sz="3200" dirty="0" err="1"/>
              <a:t>Covid</a:t>
            </a:r>
            <a:r>
              <a:rPr lang="nb-NO" sz="3200" dirty="0"/>
              <a:t> -19 og høg aktivitet på anlegget.</a:t>
            </a:r>
          </a:p>
          <a:p>
            <a:endParaRPr lang="nb-NO" sz="3200" dirty="0"/>
          </a:p>
          <a:p>
            <a:endParaRPr lang="nn-NO" sz="3200" dirty="0"/>
          </a:p>
        </p:txBody>
      </p:sp>
    </p:spTree>
    <p:extLst>
      <p:ext uri="{BB962C8B-B14F-4D97-AF65-F5344CB8AC3E}">
        <p14:creationId xmlns:p14="http://schemas.microsoft.com/office/powerpoint/2010/main" val="413969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10515600" cy="1638300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/>
              <a:t>Personalsituasjonen for tida:</a:t>
            </a:r>
            <a:br>
              <a:rPr lang="nb-NO" sz="3600" b="1" dirty="0"/>
            </a:br>
            <a:r>
              <a:rPr lang="nb-NO" sz="3600" b="1" dirty="0"/>
              <a:t>Relativt lite </a:t>
            </a:r>
            <a:r>
              <a:rPr lang="nb-NO" sz="3600" b="1" dirty="0" err="1"/>
              <a:t>sjukefråvær</a:t>
            </a:r>
            <a:r>
              <a:rPr lang="nb-NO" sz="3600" b="1" dirty="0"/>
              <a:t> og stabil drift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44663"/>
            <a:ext cx="10515600" cy="47699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Bilete 5" descr="Eit bilete som inneheld person, utandørs&#10;&#10;Automatisk generert skildring">
            <a:extLst>
              <a:ext uri="{FF2B5EF4-FFF2-40B4-BE49-F238E27FC236}">
                <a16:creationId xmlns:a16="http://schemas.microsoft.com/office/drawing/2014/main" id="{AB8E002A-B6C0-4B39-A93E-FB0A583E3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311400"/>
            <a:ext cx="92456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8675" y="54610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nb-NO" sz="5300" b="1" dirty="0"/>
              <a:t>Kommunikasjon:</a:t>
            </a:r>
            <a:br>
              <a:rPr lang="nb-NO" sz="3200" b="1" dirty="0"/>
            </a:br>
            <a:br>
              <a:rPr lang="nb-NO" sz="3200" b="1" dirty="0"/>
            </a:b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9150" y="1400175"/>
            <a:ext cx="10515600" cy="5229225"/>
          </a:xfrm>
        </p:spPr>
        <p:txBody>
          <a:bodyPr>
            <a:normAutofit/>
          </a:bodyPr>
          <a:lstStyle/>
          <a:p>
            <a:r>
              <a:rPr lang="nb-NO" dirty="0"/>
              <a:t>Vi har ca. 1400 </a:t>
            </a:r>
            <a:r>
              <a:rPr lang="nb-NO" dirty="0" err="1"/>
              <a:t>følgarar</a:t>
            </a:r>
            <a:r>
              <a:rPr lang="nb-NO" dirty="0"/>
              <a:t> på </a:t>
            </a:r>
            <a:r>
              <a:rPr lang="nb-NO" dirty="0" err="1"/>
              <a:t>Fb</a:t>
            </a:r>
            <a:r>
              <a:rPr lang="nb-NO" dirty="0"/>
              <a:t>. Er vår hovedkanal i kommunikasjon.</a:t>
            </a:r>
          </a:p>
          <a:p>
            <a:r>
              <a:rPr lang="nb-NO" dirty="0"/>
              <a:t>Godt samarbeid med SSR og </a:t>
            </a:r>
            <a:r>
              <a:rPr lang="nb-NO" dirty="0" err="1"/>
              <a:t>Årim</a:t>
            </a:r>
            <a:r>
              <a:rPr lang="nb-NO" dirty="0"/>
              <a:t>. </a:t>
            </a:r>
          </a:p>
          <a:p>
            <a:r>
              <a:rPr lang="nb-NO" dirty="0"/>
              <a:t>Bygderydding og innsamling av </a:t>
            </a:r>
            <a:r>
              <a:rPr lang="nb-NO" dirty="0" err="1"/>
              <a:t>raud</a:t>
            </a:r>
            <a:r>
              <a:rPr lang="nb-NO" dirty="0"/>
              <a:t> boks</a:t>
            </a:r>
          </a:p>
          <a:p>
            <a:pPr marL="0" indent="0">
              <a:buNone/>
            </a:pPr>
            <a:r>
              <a:rPr lang="nb-NO" dirty="0"/>
              <a:t>   2021 under planlegging no.</a:t>
            </a:r>
          </a:p>
          <a:p>
            <a:r>
              <a:rPr lang="nb-NO" dirty="0"/>
              <a:t>Møte med </a:t>
            </a:r>
            <a:r>
              <a:rPr lang="nb-NO" dirty="0" err="1"/>
              <a:t>grendalaga</a:t>
            </a:r>
            <a:r>
              <a:rPr lang="nb-NO" dirty="0"/>
              <a:t> i februar</a:t>
            </a:r>
          </a:p>
          <a:p>
            <a:r>
              <a:rPr lang="nb-NO" dirty="0"/>
              <a:t>Innsamlingsaksjon </a:t>
            </a:r>
            <a:r>
              <a:rPr lang="nb-NO" dirty="0" err="1"/>
              <a:t>raud</a:t>
            </a:r>
            <a:r>
              <a:rPr lang="nb-NO" dirty="0"/>
              <a:t> boks i mars, med ekstra </a:t>
            </a:r>
          </a:p>
          <a:p>
            <a:r>
              <a:rPr lang="nb-NO" dirty="0" err="1"/>
              <a:t>langopen</a:t>
            </a:r>
            <a:r>
              <a:rPr lang="nb-NO" dirty="0"/>
              <a:t> miljøstasjon </a:t>
            </a:r>
            <a:r>
              <a:rPr lang="nb-NO" dirty="0" err="1"/>
              <a:t>laurdag</a:t>
            </a:r>
            <a:r>
              <a:rPr lang="nb-NO" dirty="0"/>
              <a:t> 6 og 13 mars.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</p:txBody>
      </p:sp>
      <p:pic>
        <p:nvPicPr>
          <p:cNvPr id="7" name="Bilde 6" descr="fb_icon_325x3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7266" y="5174483"/>
            <a:ext cx="1058734" cy="105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02" y="5146327"/>
            <a:ext cx="2751746" cy="140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4986338"/>
            <a:ext cx="2542044" cy="143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ISO 9001  - Vi er sertifiserte !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57196"/>
            <a:ext cx="10515600" cy="461976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/>
              <a:t>Vi er </a:t>
            </a:r>
            <a:r>
              <a:rPr lang="nb-NO" dirty="0" err="1"/>
              <a:t>no</a:t>
            </a:r>
            <a:r>
              <a:rPr lang="nb-NO" dirty="0"/>
              <a:t> i ordinær drift og </a:t>
            </a:r>
            <a:r>
              <a:rPr lang="nb-NO" dirty="0" err="1"/>
              <a:t>fristar</a:t>
            </a:r>
            <a:r>
              <a:rPr lang="nb-NO" dirty="0"/>
              <a:t> i systemet </a:t>
            </a:r>
            <a:r>
              <a:rPr lang="nb-NO" dirty="0" err="1"/>
              <a:t>disiplinerar</a:t>
            </a:r>
            <a:r>
              <a:rPr lang="nb-NO" dirty="0"/>
              <a:t> oss.</a:t>
            </a:r>
          </a:p>
          <a:p>
            <a:r>
              <a:rPr lang="nb-NO" dirty="0"/>
              <a:t>Oppfølgings av leiinga sin gjennomgang av september-20 i mars-21</a:t>
            </a:r>
          </a:p>
          <a:p>
            <a:r>
              <a:rPr lang="nb-NO" dirty="0" err="1"/>
              <a:t>Månadleg</a:t>
            </a:r>
            <a:r>
              <a:rPr lang="nb-NO" dirty="0"/>
              <a:t> oppfølging av måloppnåing med signert kontrolldato</a:t>
            </a:r>
          </a:p>
          <a:p>
            <a:r>
              <a:rPr lang="nb-NO" dirty="0"/>
              <a:t>Revisjonsprogram </a:t>
            </a:r>
            <a:r>
              <a:rPr lang="nb-NO" dirty="0" err="1"/>
              <a:t>etablerast</a:t>
            </a:r>
            <a:r>
              <a:rPr lang="nb-NO" dirty="0"/>
              <a:t> for året.</a:t>
            </a:r>
          </a:p>
          <a:p>
            <a:r>
              <a:rPr lang="nb-NO" dirty="0"/>
              <a:t>November 2021- års gjennomgang av </a:t>
            </a:r>
            <a:r>
              <a:rPr lang="nb-NO" dirty="0" err="1"/>
              <a:t>Verify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83" y="4381647"/>
            <a:ext cx="18859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3085C4-80AA-4357-88E3-9F89D534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Innkjøp på trappene.</a:t>
            </a:r>
            <a:endParaRPr lang="nn-NO" b="1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71D8CA7C-7F8A-4E67-81D9-0A8D3576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Utstyr planlagt for å ta i bruk på Melsgjerdet i 2021, vert utsett for å ta i bruk mai 2022. Vi må bytte dagens </a:t>
            </a:r>
            <a:r>
              <a:rPr lang="nb-NO" dirty="0" err="1"/>
              <a:t>hjullastar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2008, fordi vi må ha lang lastearm på </a:t>
            </a:r>
            <a:r>
              <a:rPr lang="nb-NO" dirty="0" err="1"/>
              <a:t>hjullastar</a:t>
            </a:r>
            <a:r>
              <a:rPr lang="nb-NO" dirty="0"/>
              <a:t> som skal brukast i papirhall. På grunn av leveringstid, må vi starte kjøpet no. Kjøp over terskelverdi</a:t>
            </a:r>
          </a:p>
          <a:p>
            <a:r>
              <a:rPr lang="nb-NO" dirty="0"/>
              <a:t>Kartlegging av fritidshus kategori 3 har vist at vi må ha ut </a:t>
            </a:r>
            <a:r>
              <a:rPr lang="nb-NO" dirty="0" err="1"/>
              <a:t>fleire</a:t>
            </a:r>
            <a:r>
              <a:rPr lang="nb-NO" dirty="0"/>
              <a:t> punkt for mottak av hytteavfall. Område Vartdal og Straumshamn </a:t>
            </a:r>
            <a:r>
              <a:rPr lang="nb-NO" dirty="0" err="1"/>
              <a:t>peikar</a:t>
            </a:r>
            <a:r>
              <a:rPr lang="nb-NO" dirty="0"/>
              <a:t> seg ut. </a:t>
            </a:r>
            <a:r>
              <a:rPr lang="nb-NO" dirty="0" err="1"/>
              <a:t>Kontainerar</a:t>
            </a:r>
            <a:r>
              <a:rPr lang="nb-NO" dirty="0"/>
              <a:t> for hyttepunkt, krokkasser med </a:t>
            </a:r>
            <a:r>
              <a:rPr lang="nb-NO" dirty="0" err="1"/>
              <a:t>meir</a:t>
            </a:r>
            <a:r>
              <a:rPr lang="nb-NO" dirty="0"/>
              <a:t>, må vi ha på plass </a:t>
            </a:r>
            <a:r>
              <a:rPr lang="nb-NO" dirty="0" err="1"/>
              <a:t>no</a:t>
            </a:r>
            <a:r>
              <a:rPr lang="nb-NO" dirty="0"/>
              <a:t>, og vil starte kjøp av det. Kjøp under terskelverdi</a:t>
            </a:r>
          </a:p>
          <a:p>
            <a:r>
              <a:rPr lang="nb-NO" dirty="0"/>
              <a:t>Ny reinhaldskontrakt </a:t>
            </a:r>
            <a:r>
              <a:rPr lang="nb-NO" dirty="0" err="1"/>
              <a:t>frå</a:t>
            </a:r>
            <a:r>
              <a:rPr lang="nb-NO" dirty="0"/>
              <a:t> 01 juli under terskelverdi. </a:t>
            </a:r>
          </a:p>
          <a:p>
            <a:r>
              <a:rPr lang="nb-NO" dirty="0"/>
              <a:t>Ny </a:t>
            </a:r>
            <a:r>
              <a:rPr lang="nb-NO" dirty="0" err="1"/>
              <a:t>baklastar</a:t>
            </a:r>
            <a:r>
              <a:rPr lang="nb-NO" dirty="0"/>
              <a:t> til erstatning for dagens, sett på vent til RSS får avklara om </a:t>
            </a:r>
            <a:r>
              <a:rPr lang="nb-NO" dirty="0" err="1"/>
              <a:t>dei</a:t>
            </a:r>
            <a:r>
              <a:rPr lang="nb-NO" dirty="0"/>
              <a:t> vil ta over.</a:t>
            </a:r>
          </a:p>
        </p:txBody>
      </p:sp>
    </p:spTree>
    <p:extLst>
      <p:ext uri="{BB962C8B-B14F-4D97-AF65-F5344CB8AC3E}">
        <p14:creationId xmlns:p14="http://schemas.microsoft.com/office/powerpoint/2010/main" val="159437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Tilsyn – </a:t>
            </a:r>
            <a:r>
              <a:rPr lang="nb-NO" b="1" dirty="0" err="1"/>
              <a:t>farleg</a:t>
            </a:r>
            <a:r>
              <a:rPr lang="nb-NO" b="1" dirty="0"/>
              <a:t> avfall - EU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48554"/>
            <a:ext cx="10515600" cy="4728409"/>
          </a:xfrm>
        </p:spPr>
        <p:txBody>
          <a:bodyPr>
            <a:normAutofit/>
          </a:bodyPr>
          <a:lstStyle/>
          <a:p>
            <a:r>
              <a:rPr lang="nb-NO" dirty="0"/>
              <a:t>Anlegget i Hovdebygda er </a:t>
            </a:r>
            <a:r>
              <a:rPr lang="nb-NO" dirty="0" err="1"/>
              <a:t>no</a:t>
            </a:r>
            <a:r>
              <a:rPr lang="nb-NO" dirty="0"/>
              <a:t> klassifisert som særskilt brannobjekt</a:t>
            </a:r>
          </a:p>
          <a:p>
            <a:pPr marL="0" indent="0">
              <a:buNone/>
            </a:pPr>
            <a:r>
              <a:rPr lang="nb-NO" dirty="0"/>
              <a:t>   Det blir felles brannøving </a:t>
            </a:r>
            <a:r>
              <a:rPr lang="nb-NO" dirty="0" err="1"/>
              <a:t>saman</a:t>
            </a:r>
            <a:r>
              <a:rPr lang="nb-NO" dirty="0"/>
              <a:t> med ØBR ila året.</a:t>
            </a:r>
          </a:p>
          <a:p>
            <a:r>
              <a:rPr lang="nb-NO" dirty="0"/>
              <a:t>MD har tre forskriftsforslag ute på </a:t>
            </a:r>
            <a:r>
              <a:rPr lang="nb-NO" dirty="0" err="1"/>
              <a:t>høyring</a:t>
            </a:r>
            <a:r>
              <a:rPr lang="nb-NO" dirty="0"/>
              <a:t>. </a:t>
            </a:r>
          </a:p>
          <a:p>
            <a:r>
              <a:rPr lang="nb-NO" dirty="0"/>
              <a:t>Tvungen utsortering av matavfall. </a:t>
            </a:r>
          </a:p>
          <a:p>
            <a:r>
              <a:rPr lang="nb-NO" dirty="0"/>
              <a:t>Tvungen utsortering av plastemballasje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hushaldning</a:t>
            </a:r>
            <a:r>
              <a:rPr lang="nb-NO" dirty="0"/>
              <a:t> og </a:t>
            </a:r>
            <a:r>
              <a:rPr lang="nb-NO" dirty="0" err="1"/>
              <a:t>liknande</a:t>
            </a:r>
            <a:r>
              <a:rPr lang="nb-NO" dirty="0"/>
              <a:t> aktivitet </a:t>
            </a:r>
            <a:r>
              <a:rPr lang="nb-NO" dirty="0" err="1"/>
              <a:t>frå</a:t>
            </a:r>
            <a:r>
              <a:rPr lang="nb-NO" dirty="0"/>
              <a:t> næringslivet.</a:t>
            </a:r>
          </a:p>
          <a:p>
            <a:r>
              <a:rPr lang="nb-NO" dirty="0"/>
              <a:t>Krav til avfallsfasens slutt. </a:t>
            </a:r>
            <a:r>
              <a:rPr lang="nb-NO" dirty="0" err="1"/>
              <a:t>Klarare</a:t>
            </a:r>
            <a:r>
              <a:rPr lang="nb-NO" dirty="0"/>
              <a:t> </a:t>
            </a:r>
            <a:r>
              <a:rPr lang="nb-NO" dirty="0" err="1"/>
              <a:t>definisjonar</a:t>
            </a:r>
            <a:r>
              <a:rPr lang="nb-NO" dirty="0"/>
              <a:t> når av avfall </a:t>
            </a:r>
            <a:r>
              <a:rPr lang="nb-NO" dirty="0" err="1"/>
              <a:t>sluttar</a:t>
            </a:r>
            <a:r>
              <a:rPr lang="nb-NO" dirty="0"/>
              <a:t> å </a:t>
            </a:r>
            <a:r>
              <a:rPr lang="nb-NO" dirty="0" err="1"/>
              <a:t>vere</a:t>
            </a:r>
            <a:r>
              <a:rPr lang="nb-NO" dirty="0"/>
              <a:t> avfall, og går over til å bli omsettbare produkt.</a:t>
            </a:r>
          </a:p>
          <a:p>
            <a:endParaRPr lang="nb-NO" dirty="0"/>
          </a:p>
          <a:p>
            <a:pPr>
              <a:buNone/>
            </a:pPr>
            <a:endParaRPr lang="nb-NO" dirty="0"/>
          </a:p>
        </p:txBody>
      </p:sp>
      <p:pic>
        <p:nvPicPr>
          <p:cNvPr id="4" name="Bilde 3" descr="fylkesmannen-vaap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783" y="327992"/>
            <a:ext cx="1167544" cy="1226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lassholder for innhold 5" descr="6a00d834515c5f69e20168e7bfc58a970c-800w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5506" y="463356"/>
            <a:ext cx="751882" cy="1063091"/>
          </a:xfrm>
          <a:prstGeom prst="rect">
            <a:avLst/>
          </a:prstGeom>
        </p:spPr>
      </p:pic>
      <p:pic>
        <p:nvPicPr>
          <p:cNvPr id="7" name="Bilde 6" descr="3d053db6b9593d47a02ced7709846522_400x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4906" y="5118652"/>
            <a:ext cx="2421467" cy="190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64" y="5118652"/>
            <a:ext cx="3784749" cy="190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FB934C-C420-408D-95D7-DE0E4B8A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Einar Heimdal i SSR går over i seniorstilling</a:t>
            </a:r>
            <a:endParaRPr lang="nn-NO" b="1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16CA8197-744E-4613-8FBF-112661EED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Selskapet har modernisert alle anlegga sine siste åra, og har og ekspandert </a:t>
            </a:r>
            <a:r>
              <a:rPr lang="nb-NO" dirty="0" err="1"/>
              <a:t>mykje</a:t>
            </a:r>
            <a:r>
              <a:rPr lang="nb-NO" dirty="0"/>
              <a:t> </a:t>
            </a:r>
            <a:r>
              <a:rPr lang="nb-NO" dirty="0" err="1"/>
              <a:t>innan</a:t>
            </a:r>
            <a:r>
              <a:rPr lang="nb-NO" dirty="0"/>
              <a:t> næring. Dette har nok </a:t>
            </a:r>
            <a:r>
              <a:rPr lang="nb-NO" dirty="0" err="1"/>
              <a:t>kravd</a:t>
            </a:r>
            <a:r>
              <a:rPr lang="nb-NO" dirty="0"/>
              <a:t> sitt.</a:t>
            </a:r>
          </a:p>
          <a:p>
            <a:r>
              <a:rPr lang="nb-NO" dirty="0"/>
              <a:t>Heimdal fyller 62 år i år, og har </a:t>
            </a:r>
            <a:r>
              <a:rPr lang="nb-NO" dirty="0" err="1"/>
              <a:t>nokre</a:t>
            </a:r>
            <a:r>
              <a:rPr lang="nb-NO" dirty="0"/>
              <a:t> helseplager som </a:t>
            </a:r>
            <a:r>
              <a:rPr lang="nb-NO" dirty="0" err="1"/>
              <a:t>gjer</a:t>
            </a:r>
            <a:r>
              <a:rPr lang="nb-NO" dirty="0"/>
              <a:t> at han må gå ned i stilling og ta det </a:t>
            </a:r>
            <a:r>
              <a:rPr lang="nb-NO" dirty="0" err="1"/>
              <a:t>noko</a:t>
            </a:r>
            <a:r>
              <a:rPr lang="nb-NO" dirty="0"/>
              <a:t> </a:t>
            </a:r>
            <a:r>
              <a:rPr lang="nb-NO" dirty="0" err="1"/>
              <a:t>roligare</a:t>
            </a:r>
            <a:r>
              <a:rPr lang="nb-NO" dirty="0"/>
              <a:t>.</a:t>
            </a:r>
          </a:p>
          <a:p>
            <a:r>
              <a:rPr lang="nb-NO" dirty="0"/>
              <a:t>Stilling som ny </a:t>
            </a:r>
            <a:r>
              <a:rPr lang="nb-NO" dirty="0" err="1"/>
              <a:t>dagleg</a:t>
            </a:r>
            <a:r>
              <a:rPr lang="nb-NO" dirty="0"/>
              <a:t> </a:t>
            </a:r>
            <a:r>
              <a:rPr lang="nb-NO" dirty="0" err="1"/>
              <a:t>leiar</a:t>
            </a:r>
            <a:r>
              <a:rPr lang="nb-NO" dirty="0"/>
              <a:t> i SSR vert </a:t>
            </a:r>
            <a:r>
              <a:rPr lang="nb-NO" dirty="0" err="1"/>
              <a:t>no</a:t>
            </a:r>
            <a:r>
              <a:rPr lang="nb-NO" dirty="0"/>
              <a:t> lyst ut.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8621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04258"/>
            <a:ext cx="10515600" cy="1325563"/>
          </a:xfrm>
        </p:spPr>
        <p:txBody>
          <a:bodyPr/>
          <a:lstStyle/>
          <a:p>
            <a:r>
              <a:rPr lang="nb-NO" b="1" dirty="0"/>
              <a:t>Bygging Melsgjerdet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>
            <a:normAutofit/>
          </a:bodyPr>
          <a:lstStyle/>
          <a:p>
            <a:r>
              <a:rPr lang="nb-NO" sz="2400" dirty="0"/>
              <a:t>Prosjektering pågår for fullt. Rigg er på plass</a:t>
            </a:r>
          </a:p>
          <a:p>
            <a:r>
              <a:rPr lang="nb-NO" sz="2400" dirty="0"/>
              <a:t>Det blir arbeida med byggesaka </a:t>
            </a:r>
            <a:r>
              <a:rPr lang="nb-NO" sz="2400" dirty="0" err="1"/>
              <a:t>frå</a:t>
            </a:r>
            <a:r>
              <a:rPr lang="nb-NO" sz="2400" dirty="0"/>
              <a:t> AT. SHA er i </a:t>
            </a:r>
            <a:r>
              <a:rPr lang="nb-NO" sz="2400" dirty="0" err="1"/>
              <a:t>avsluttande</a:t>
            </a:r>
            <a:r>
              <a:rPr lang="nb-NO" sz="2400" dirty="0"/>
              <a:t> fase.</a:t>
            </a:r>
          </a:p>
          <a:p>
            <a:r>
              <a:rPr lang="nb-NO" sz="2400" dirty="0" err="1"/>
              <a:t>Byggestraum</a:t>
            </a:r>
            <a:r>
              <a:rPr lang="nb-NO" sz="2400" dirty="0"/>
              <a:t> </a:t>
            </a:r>
            <a:r>
              <a:rPr lang="nb-NO" sz="2400" dirty="0" err="1"/>
              <a:t>frå</a:t>
            </a:r>
            <a:r>
              <a:rPr lang="nb-NO" sz="2400" dirty="0"/>
              <a:t> </a:t>
            </a:r>
            <a:r>
              <a:rPr lang="nb-NO" sz="2400" dirty="0" err="1"/>
              <a:t>Mørenett</a:t>
            </a:r>
            <a:r>
              <a:rPr lang="nb-NO" sz="2400" dirty="0"/>
              <a:t> viser seg å </a:t>
            </a:r>
            <a:r>
              <a:rPr lang="nb-NO" sz="2400" dirty="0" err="1"/>
              <a:t>vere</a:t>
            </a:r>
            <a:r>
              <a:rPr lang="nb-NO" sz="2400" dirty="0"/>
              <a:t> ei utfordring. </a:t>
            </a:r>
            <a:r>
              <a:rPr lang="nb-NO" sz="2400" dirty="0" err="1"/>
              <a:t>Eksisterande</a:t>
            </a:r>
            <a:r>
              <a:rPr lang="nb-NO" sz="2400" dirty="0"/>
              <a:t> trafo er maks utnytta. Ny og større må plass, og det må </a:t>
            </a:r>
            <a:r>
              <a:rPr lang="nb-NO" sz="2400" dirty="0" err="1"/>
              <a:t>leggast</a:t>
            </a:r>
            <a:r>
              <a:rPr lang="nb-NO" sz="2400" dirty="0"/>
              <a:t> ned kabel fram til industriområdet med lokal trafo på 400 V. </a:t>
            </a:r>
          </a:p>
          <a:p>
            <a:r>
              <a:rPr lang="nb-NO" sz="2400" dirty="0" err="1"/>
              <a:t>Romarheim</a:t>
            </a:r>
            <a:r>
              <a:rPr lang="nb-NO" sz="2400" dirty="0"/>
              <a:t> / ØK held på med </a:t>
            </a:r>
            <a:r>
              <a:rPr lang="nb-NO" sz="2400" dirty="0" err="1"/>
              <a:t>utkøyring</a:t>
            </a:r>
            <a:r>
              <a:rPr lang="nb-NO" sz="2400" dirty="0"/>
              <a:t> av ca. 50.000 </a:t>
            </a:r>
            <a:r>
              <a:rPr lang="nb-NO" sz="2400" dirty="0" err="1"/>
              <a:t>kbm</a:t>
            </a:r>
            <a:r>
              <a:rPr lang="nb-NO" sz="2400" dirty="0"/>
              <a:t> mold og ruskemasse til Øy i Follestaddalen. Har </a:t>
            </a:r>
            <a:r>
              <a:rPr lang="nb-NO" sz="2400" dirty="0" err="1"/>
              <a:t>ikkje</a:t>
            </a:r>
            <a:r>
              <a:rPr lang="nb-NO" sz="2400" dirty="0"/>
              <a:t> </a:t>
            </a:r>
            <a:r>
              <a:rPr lang="nb-NO" sz="2400" dirty="0" err="1"/>
              <a:t>noko</a:t>
            </a:r>
            <a:r>
              <a:rPr lang="nb-NO" sz="2400" dirty="0"/>
              <a:t> med oss å </a:t>
            </a:r>
            <a:r>
              <a:rPr lang="nb-NO" sz="2400" dirty="0" err="1"/>
              <a:t>gjere</a:t>
            </a:r>
            <a:r>
              <a:rPr lang="nb-NO" sz="2400" dirty="0"/>
              <a:t> , men vi må ta SHA omsyn til aktiviteten. Planlagt ferdig ved utgangen av februar. Deretter skal </a:t>
            </a:r>
            <a:r>
              <a:rPr lang="nb-NO" sz="2400" dirty="0" err="1"/>
              <a:t>vegane</a:t>
            </a:r>
            <a:r>
              <a:rPr lang="nb-NO" sz="2400" dirty="0"/>
              <a:t> </a:t>
            </a:r>
            <a:r>
              <a:rPr lang="nb-NO" sz="2400" dirty="0" err="1"/>
              <a:t>etablerast</a:t>
            </a:r>
            <a:r>
              <a:rPr lang="nb-NO" sz="2400" dirty="0"/>
              <a:t>.</a:t>
            </a:r>
          </a:p>
        </p:txBody>
      </p:sp>
      <p:pic>
        <p:nvPicPr>
          <p:cNvPr id="5" name="Bilde 4" descr="Melsbygda biogassanle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77" y="4838700"/>
            <a:ext cx="9272016" cy="148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04258"/>
            <a:ext cx="10515600" cy="1325563"/>
          </a:xfrm>
        </p:spPr>
        <p:txBody>
          <a:bodyPr/>
          <a:lstStyle/>
          <a:p>
            <a:r>
              <a:rPr lang="nb-NO" b="1" dirty="0"/>
              <a:t>Status Biogass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/>
          <a:lstStyle/>
          <a:p>
            <a:r>
              <a:rPr lang="nb-NO" dirty="0"/>
              <a:t>Vi </a:t>
            </a:r>
            <a:r>
              <a:rPr lang="nb-NO" dirty="0" err="1"/>
              <a:t>reknar</a:t>
            </a:r>
            <a:r>
              <a:rPr lang="nb-NO" dirty="0"/>
              <a:t> med å få svar på søknaden om Løyve </a:t>
            </a:r>
            <a:r>
              <a:rPr lang="nb-NO" dirty="0" err="1"/>
              <a:t>no</a:t>
            </a:r>
            <a:r>
              <a:rPr lang="nb-NO" dirty="0"/>
              <a:t> i februar.</a:t>
            </a:r>
          </a:p>
          <a:p>
            <a:r>
              <a:rPr lang="nb-NO" dirty="0"/>
              <a:t>Godkjenninga er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omfattande</a:t>
            </a:r>
            <a:r>
              <a:rPr lang="nb-NO" dirty="0"/>
              <a:t> prosess, som </a:t>
            </a:r>
            <a:r>
              <a:rPr lang="nb-NO" dirty="0" err="1"/>
              <a:t>Statsforvaltaren</a:t>
            </a:r>
            <a:r>
              <a:rPr lang="nb-NO" dirty="0"/>
              <a:t> treng tid til.</a:t>
            </a:r>
          </a:p>
          <a:p>
            <a:r>
              <a:rPr lang="nb-NO" dirty="0"/>
              <a:t>Vi er i gang å tenke neste trinn, med organisering og oversikt over aktuelle </a:t>
            </a:r>
            <a:r>
              <a:rPr lang="nb-NO" dirty="0" err="1"/>
              <a:t>leverandørar</a:t>
            </a:r>
            <a:r>
              <a:rPr lang="nb-NO" dirty="0"/>
              <a:t>, inklusiv økonomi. Når det er klart, vil styringsgruppa </a:t>
            </a:r>
            <a:r>
              <a:rPr lang="nb-NO" dirty="0" err="1"/>
              <a:t>etterkvart</a:t>
            </a:r>
            <a:r>
              <a:rPr lang="nb-NO" dirty="0"/>
              <a:t> legge fram sak med tilråding til overordna organ, som </a:t>
            </a:r>
            <a:r>
              <a:rPr lang="nb-NO" dirty="0" err="1"/>
              <a:t>vedteke</a:t>
            </a:r>
            <a:r>
              <a:rPr lang="nb-NO" dirty="0"/>
              <a:t>.</a:t>
            </a:r>
          </a:p>
        </p:txBody>
      </p:sp>
      <p:pic>
        <p:nvPicPr>
          <p:cNvPr id="5" name="Bilde 4" descr="Melsbygda biogassanle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77" y="4353817"/>
            <a:ext cx="9272016" cy="196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79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1048</Words>
  <Application>Microsoft Office PowerPoint</Application>
  <PresentationFormat>Breiskjerm</PresentationFormat>
  <Paragraphs>106</Paragraphs>
  <Slides>19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PowerPoint-presentasjon</vt:lpstr>
      <vt:lpstr>Personalsituasjonen for tida: Relativt lite sjukefråvær og stabil drift</vt:lpstr>
      <vt:lpstr>Kommunikasjon:  </vt:lpstr>
      <vt:lpstr>ISO 9001  - Vi er sertifiserte !</vt:lpstr>
      <vt:lpstr>Innkjøp på trappene.</vt:lpstr>
      <vt:lpstr>Tilsyn – farleg avfall - EU</vt:lpstr>
      <vt:lpstr>Einar Heimdal i SSR går over i seniorstilling</vt:lpstr>
      <vt:lpstr>Bygging Melsgjerdet</vt:lpstr>
      <vt:lpstr>Status Biogass</vt:lpstr>
      <vt:lpstr>Stine i møte med NOMIL /Tine</vt:lpstr>
      <vt:lpstr>Ureining i papiret – eit aukande problem</vt:lpstr>
      <vt:lpstr>Eksempel med bæreposar fulle av ? </vt:lpstr>
      <vt:lpstr>Laus plast og svarte bossekkar</vt:lpstr>
      <vt:lpstr>Laus plast direkte i behaldar, bærenett osb.</vt:lpstr>
      <vt:lpstr>Ureining i Glas og metallemballasje</vt:lpstr>
      <vt:lpstr>Metall, restavfall og elektroavfall frå levering 7/1</vt:lpstr>
      <vt:lpstr> Inntekter 2020 prega av omleggingar i overgangen 2019-2020 og Covid-19.</vt:lpstr>
      <vt:lpstr>Kostnader 2020 prega av Covid-19.</vt:lpstr>
      <vt:lpstr>Oppsummert før inndeling i avdelingsrekneskap: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Petter Bjørdal</dc:creator>
  <cp:lastModifiedBy>Petter Bjørdal</cp:lastModifiedBy>
  <cp:revision>30</cp:revision>
  <dcterms:created xsi:type="dcterms:W3CDTF">2021-01-26T17:41:27Z</dcterms:created>
  <dcterms:modified xsi:type="dcterms:W3CDTF">2021-02-02T11:48:03Z</dcterms:modified>
</cp:coreProperties>
</file>