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3.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style1.xml" ContentType="application/vnd.ms-office.chartstyle+xml"/>
  <Override PartName="/ppt/charts/colors1.xml" ContentType="application/vnd.ms-office.chartcolorstyle+xml"/>
  <Override PartName="/ppt/charts/chart20.xml" ContentType="application/vnd.openxmlformats-officedocument.drawingml.chart+xml"/>
  <Override PartName="/ppt/charts/style2.xml" ContentType="application/vnd.ms-office.chartstyle+xml"/>
  <Override PartName="/ppt/charts/colors2.xml" ContentType="application/vnd.ms-office.chartcolorstyle+xml"/>
  <Override PartName="/ppt/charts/chart21.xml" ContentType="application/vnd.openxmlformats-officedocument.drawingml.chart+xml"/>
  <Override PartName="/ppt/charts/style3.xml" ContentType="application/vnd.ms-office.chartstyle+xml"/>
  <Override PartName="/ppt/charts/colors3.xml" ContentType="application/vnd.ms-office.chartcolorstyle+xml"/>
  <Override PartName="/ppt/charts/chart22.xml" ContentType="application/vnd.openxmlformats-officedocument.drawingml.chart+xml"/>
  <Override PartName="/ppt/charts/style4.xml" ContentType="application/vnd.ms-office.chartstyle+xml"/>
  <Override PartName="/ppt/charts/colors4.xml" ContentType="application/vnd.ms-office.chartcolorstyle+xml"/>
  <Override PartName="/ppt/charts/chart23.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xml" ContentType="application/vnd.openxmlformats-officedocument.presentationml.notesSlide+xml"/>
  <Override PartName="/ppt/charts/chart24.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5.xml" ContentType="application/vnd.openxmlformats-officedocument.presentationml.notesSlide+xml"/>
  <Override PartName="/ppt/charts/chart25.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9" r:id="rId3"/>
    <p:sldId id="370" r:id="rId4"/>
    <p:sldId id="367" r:id="rId5"/>
    <p:sldId id="343" r:id="rId6"/>
    <p:sldId id="340" r:id="rId7"/>
    <p:sldId id="339" r:id="rId8"/>
    <p:sldId id="276" r:id="rId9"/>
    <p:sldId id="342" r:id="rId10"/>
    <p:sldId id="332" r:id="rId11"/>
    <p:sldId id="262" r:id="rId12"/>
    <p:sldId id="369" r:id="rId13"/>
    <p:sldId id="266" r:id="rId14"/>
    <p:sldId id="333" r:id="rId15"/>
    <p:sldId id="341" r:id="rId16"/>
    <p:sldId id="344" r:id="rId17"/>
    <p:sldId id="345" r:id="rId18"/>
    <p:sldId id="346" r:id="rId19"/>
    <p:sldId id="347" r:id="rId20"/>
    <p:sldId id="348" r:id="rId21"/>
    <p:sldId id="349" r:id="rId22"/>
    <p:sldId id="350" r:id="rId23"/>
    <p:sldId id="351" r:id="rId24"/>
    <p:sldId id="352" r:id="rId25"/>
    <p:sldId id="353" r:id="rId26"/>
    <p:sldId id="354" r:id="rId27"/>
    <p:sldId id="355" r:id="rId28"/>
    <p:sldId id="356" r:id="rId29"/>
    <p:sldId id="357" r:id="rId30"/>
    <p:sldId id="360" r:id="rId31"/>
    <p:sldId id="358" r:id="rId32"/>
    <p:sldId id="359" r:id="rId33"/>
    <p:sldId id="361" r:id="rId34"/>
    <p:sldId id="362" r:id="rId35"/>
    <p:sldId id="363" r:id="rId36"/>
    <p:sldId id="364" r:id="rId37"/>
    <p:sldId id="365" r:id="rId38"/>
    <p:sldId id="366" r:id="rId39"/>
    <p:sldId id="368" r:id="rId40"/>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D050"/>
    <a:srgbClr val="9AAFC0"/>
    <a:srgbClr val="48A1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n stil, ingen rutenet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2" autoAdjust="0"/>
    <p:restoredTop sz="89286" autoAdjust="0"/>
  </p:normalViewPr>
  <p:slideViewPr>
    <p:cSldViewPr snapToGrid="0">
      <p:cViewPr varScale="1">
        <p:scale>
          <a:sx n="100" d="100"/>
          <a:sy n="100" d="100"/>
        </p:scale>
        <p:origin x="624"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regneark.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regneark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regneark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regneark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regneark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regneark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regneark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regneark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regneark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regneark17.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regneark18.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regneark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regneark19.xlsx"/><Relationship Id="rId2" Type="http://schemas.microsoft.com/office/2011/relationships/chartColorStyle" Target="colors2.xml"/><Relationship Id="rId1" Type="http://schemas.microsoft.com/office/2011/relationships/chartStyle" Target="style2.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regneark20.xlsx"/><Relationship Id="rId2" Type="http://schemas.microsoft.com/office/2011/relationships/chartColorStyle" Target="colors3.xml"/><Relationship Id="rId1" Type="http://schemas.microsoft.com/office/2011/relationships/chartStyle" Target="style3.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regneark21.xlsx"/><Relationship Id="rId2" Type="http://schemas.microsoft.com/office/2011/relationships/chartColorStyle" Target="colors4.xml"/><Relationship Id="rId1" Type="http://schemas.microsoft.com/office/2011/relationships/chartStyle" Target="style4.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regneark22.xlsx"/><Relationship Id="rId2" Type="http://schemas.microsoft.com/office/2011/relationships/chartColorStyle" Target="colors5.xml"/><Relationship Id="rId1" Type="http://schemas.microsoft.com/office/2011/relationships/chartStyle" Target="style5.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regneark23.xlsx"/><Relationship Id="rId2" Type="http://schemas.microsoft.com/office/2011/relationships/chartColorStyle" Target="colors6.xml"/><Relationship Id="rId1" Type="http://schemas.microsoft.com/office/2011/relationships/chartStyle" Target="style6.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regneark24.xlsx"/><Relationship Id="rId2" Type="http://schemas.microsoft.com/office/2011/relationships/chartColorStyle" Target="colors7.xml"/><Relationship Id="rId1" Type="http://schemas.microsoft.com/office/2011/relationships/chartStyle" Target="style7.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regneark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regneark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regneark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regneark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regneark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regneark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regneark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'Ark1'!$B$1</c:f>
              <c:strCache>
                <c:ptCount val="1"/>
                <c:pt idx="0">
                  <c:v>2020</c:v>
                </c:pt>
              </c:strCache>
            </c:strRef>
          </c:tx>
          <c:spPr>
            <a:solidFill>
              <a:srgbClr val="0070C0"/>
            </a:solidFill>
            <a:ln>
              <a:solidFill>
                <a:sysClr val="windowText" lastClr="000000"/>
              </a:solidFill>
            </a:ln>
          </c:spPr>
          <c:invertIfNegative val="0"/>
          <c:dPt>
            <c:idx val="1"/>
            <c:invertIfNegative val="0"/>
            <c:bubble3D val="0"/>
            <c:extLst>
              <c:ext xmlns:c16="http://schemas.microsoft.com/office/drawing/2014/chart" uri="{C3380CC4-5D6E-409C-BE32-E72D297353CC}">
                <c16:uniqueId val="{00000000-CC92-4067-BDA3-848C2EEA4B3C}"/>
              </c:ext>
            </c:extLst>
          </c:dPt>
          <c:dPt>
            <c:idx val="8"/>
            <c:invertIfNegative val="0"/>
            <c:bubble3D val="0"/>
            <c:extLst>
              <c:ext xmlns:c16="http://schemas.microsoft.com/office/drawing/2014/chart" uri="{C3380CC4-5D6E-409C-BE32-E72D297353CC}">
                <c16:uniqueId val="{00000001-CC92-4067-BDA3-848C2EEA4B3C}"/>
              </c:ext>
            </c:extLst>
          </c:dPt>
          <c:dPt>
            <c:idx val="30"/>
            <c:invertIfNegative val="0"/>
            <c:bubble3D val="0"/>
            <c:spPr>
              <a:solidFill>
                <a:schemeClr val="tx2">
                  <a:lumMod val="20000"/>
                  <a:lumOff val="80000"/>
                </a:schemeClr>
              </a:solidFill>
              <a:ln>
                <a:solidFill>
                  <a:sysClr val="windowText" lastClr="000000"/>
                </a:solidFill>
              </a:ln>
            </c:spPr>
            <c:extLst>
              <c:ext xmlns:c16="http://schemas.microsoft.com/office/drawing/2014/chart" uri="{C3380CC4-5D6E-409C-BE32-E72D297353CC}">
                <c16:uniqueId val="{00000003-CC92-4067-BDA3-848C2EEA4B3C}"/>
              </c:ext>
            </c:extLst>
          </c:dPt>
          <c:dPt>
            <c:idx val="31"/>
            <c:invertIfNegative val="0"/>
            <c:bubble3D val="0"/>
            <c:extLst>
              <c:ext xmlns:c16="http://schemas.microsoft.com/office/drawing/2014/chart" uri="{C3380CC4-5D6E-409C-BE32-E72D297353CC}">
                <c16:uniqueId val="{00000004-CC92-4067-BDA3-848C2EEA4B3C}"/>
              </c:ext>
            </c:extLst>
          </c:dPt>
          <c:dPt>
            <c:idx val="32"/>
            <c:invertIfNegative val="0"/>
            <c:bubble3D val="0"/>
            <c:spPr>
              <a:solidFill>
                <a:schemeClr val="accent6">
                  <a:lumMod val="20000"/>
                  <a:lumOff val="80000"/>
                </a:schemeClr>
              </a:solidFill>
              <a:ln>
                <a:solidFill>
                  <a:sysClr val="windowText" lastClr="000000"/>
                </a:solidFill>
              </a:ln>
            </c:spPr>
            <c:extLst>
              <c:ext xmlns:c16="http://schemas.microsoft.com/office/drawing/2014/chart" uri="{C3380CC4-5D6E-409C-BE32-E72D297353CC}">
                <c16:uniqueId val="{00000006-CC92-4067-BDA3-848C2EEA4B3C}"/>
              </c:ext>
            </c:extLst>
          </c:dPt>
          <c:dPt>
            <c:idx val="33"/>
            <c:invertIfNegative val="0"/>
            <c:bubble3D val="0"/>
            <c:spPr>
              <a:solidFill>
                <a:srgbClr val="FFFF00"/>
              </a:solidFill>
              <a:ln>
                <a:solidFill>
                  <a:sysClr val="windowText" lastClr="000000"/>
                </a:solidFill>
              </a:ln>
            </c:spPr>
            <c:extLst>
              <c:ext xmlns:c16="http://schemas.microsoft.com/office/drawing/2014/chart" uri="{C3380CC4-5D6E-409C-BE32-E72D297353CC}">
                <c16:uniqueId val="{00000008-CC92-4067-BDA3-848C2EEA4B3C}"/>
              </c:ext>
            </c:extLst>
          </c:dPt>
          <c:dPt>
            <c:idx val="34"/>
            <c:invertIfNegative val="0"/>
            <c:bubble3D val="0"/>
            <c:spPr>
              <a:solidFill>
                <a:srgbClr val="FFC000"/>
              </a:solidFill>
              <a:ln>
                <a:solidFill>
                  <a:sysClr val="windowText" lastClr="000000"/>
                </a:solidFill>
              </a:ln>
            </c:spPr>
            <c:extLst>
              <c:ext xmlns:c16="http://schemas.microsoft.com/office/drawing/2014/chart" uri="{C3380CC4-5D6E-409C-BE32-E72D297353CC}">
                <c16:uniqueId val="{0000000A-CC92-4067-BDA3-848C2EEA4B3C}"/>
              </c:ext>
            </c:extLst>
          </c:dPt>
          <c:dPt>
            <c:idx val="35"/>
            <c:invertIfNegative val="0"/>
            <c:bubble3D val="0"/>
            <c:spPr>
              <a:solidFill>
                <a:srgbClr val="FF0000"/>
              </a:solidFill>
              <a:ln>
                <a:solidFill>
                  <a:sysClr val="windowText" lastClr="000000"/>
                </a:solidFill>
              </a:ln>
            </c:spPr>
            <c:extLst>
              <c:ext xmlns:c16="http://schemas.microsoft.com/office/drawing/2014/chart" uri="{C3380CC4-5D6E-409C-BE32-E72D297353CC}">
                <c16:uniqueId val="{0000000C-CC92-4067-BDA3-848C2EEA4B3C}"/>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'Ark1'!$A$2:$A$37</c:f>
              <c:strCache>
                <c:ptCount val="36"/>
                <c:pt idx="0">
                  <c:v>A</c:v>
                </c:pt>
                <c:pt idx="1">
                  <c:v>H</c:v>
                </c:pt>
                <c:pt idx="2">
                  <c:v>L</c:v>
                </c:pt>
                <c:pt idx="3">
                  <c:v>E</c:v>
                </c:pt>
                <c:pt idx="4">
                  <c:v>I</c:v>
                </c:pt>
                <c:pt idx="5">
                  <c:v>M</c:v>
                </c:pt>
                <c:pt idx="6">
                  <c:v>T</c:v>
                </c:pt>
                <c:pt idx="7">
                  <c:v>J</c:v>
                </c:pt>
                <c:pt idx="8">
                  <c:v>K</c:v>
                </c:pt>
                <c:pt idx="9">
                  <c:v>W</c:v>
                </c:pt>
                <c:pt idx="10">
                  <c:v>B</c:v>
                </c:pt>
                <c:pt idx="11">
                  <c:v>F</c:v>
                </c:pt>
                <c:pt idx="12">
                  <c:v>Q</c:v>
                </c:pt>
                <c:pt idx="13">
                  <c:v>Z</c:v>
                </c:pt>
                <c:pt idx="14">
                  <c:v>AB</c:v>
                </c:pt>
                <c:pt idx="15">
                  <c:v>R</c:v>
                </c:pt>
                <c:pt idx="16">
                  <c:v>S</c:v>
                </c:pt>
                <c:pt idx="17">
                  <c:v>U</c:v>
                </c:pt>
                <c:pt idx="18">
                  <c:v>D</c:v>
                </c:pt>
                <c:pt idx="19">
                  <c:v>G</c:v>
                </c:pt>
                <c:pt idx="20">
                  <c:v>V</c:v>
                </c:pt>
                <c:pt idx="21">
                  <c:v>P</c:v>
                </c:pt>
                <c:pt idx="22">
                  <c:v>Æ</c:v>
                </c:pt>
                <c:pt idx="23">
                  <c:v>AA</c:v>
                </c:pt>
                <c:pt idx="24">
                  <c:v>X</c:v>
                </c:pt>
                <c:pt idx="25">
                  <c:v>Å</c:v>
                </c:pt>
                <c:pt idx="26">
                  <c:v>Ø</c:v>
                </c:pt>
                <c:pt idx="27">
                  <c:v>C</c:v>
                </c:pt>
                <c:pt idx="28">
                  <c:v>N</c:v>
                </c:pt>
                <c:pt idx="29">
                  <c:v>2020: VØR</c:v>
                </c:pt>
                <c:pt idx="30">
                  <c:v>2018: VØR</c:v>
                </c:pt>
                <c:pt idx="31">
                  <c:v>Y</c:v>
                </c:pt>
                <c:pt idx="32">
                  <c:v>Totalt Storby</c:v>
                </c:pt>
                <c:pt idx="33">
                  <c:v>Totalt Innsikt</c:v>
                </c:pt>
                <c:pt idx="34">
                  <c:v>Totalt SeSammen</c:v>
                </c:pt>
                <c:pt idx="35">
                  <c:v>Totalt RBM20</c:v>
                </c:pt>
              </c:strCache>
            </c:strRef>
          </c:cat>
          <c:val>
            <c:numRef>
              <c:f>'Ark1'!$B$2:$B$37</c:f>
              <c:numCache>
                <c:formatCode>General</c:formatCode>
                <c:ptCount val="36"/>
                <c:pt idx="0">
                  <c:v>89</c:v>
                </c:pt>
                <c:pt idx="1">
                  <c:v>89</c:v>
                </c:pt>
                <c:pt idx="2">
                  <c:v>89</c:v>
                </c:pt>
                <c:pt idx="3">
                  <c:v>88</c:v>
                </c:pt>
                <c:pt idx="4">
                  <c:v>88</c:v>
                </c:pt>
                <c:pt idx="5">
                  <c:v>88</c:v>
                </c:pt>
                <c:pt idx="6">
                  <c:v>88</c:v>
                </c:pt>
                <c:pt idx="7">
                  <c:v>87</c:v>
                </c:pt>
                <c:pt idx="8">
                  <c:v>87</c:v>
                </c:pt>
                <c:pt idx="9">
                  <c:v>87</c:v>
                </c:pt>
                <c:pt idx="10">
                  <c:v>86</c:v>
                </c:pt>
                <c:pt idx="11">
                  <c:v>86</c:v>
                </c:pt>
                <c:pt idx="12">
                  <c:v>86</c:v>
                </c:pt>
                <c:pt idx="13">
                  <c:v>86</c:v>
                </c:pt>
                <c:pt idx="14">
                  <c:v>86</c:v>
                </c:pt>
                <c:pt idx="15">
                  <c:v>85</c:v>
                </c:pt>
                <c:pt idx="16">
                  <c:v>85</c:v>
                </c:pt>
                <c:pt idx="17">
                  <c:v>85</c:v>
                </c:pt>
                <c:pt idx="18">
                  <c:v>84</c:v>
                </c:pt>
                <c:pt idx="19">
                  <c:v>84</c:v>
                </c:pt>
                <c:pt idx="20">
                  <c:v>84</c:v>
                </c:pt>
                <c:pt idx="21">
                  <c:v>83</c:v>
                </c:pt>
                <c:pt idx="22">
                  <c:v>83</c:v>
                </c:pt>
                <c:pt idx="23">
                  <c:v>83</c:v>
                </c:pt>
                <c:pt idx="24">
                  <c:v>82</c:v>
                </c:pt>
                <c:pt idx="25">
                  <c:v>82</c:v>
                </c:pt>
                <c:pt idx="26">
                  <c:v>81</c:v>
                </c:pt>
                <c:pt idx="27">
                  <c:v>80</c:v>
                </c:pt>
                <c:pt idx="28">
                  <c:v>79</c:v>
                </c:pt>
                <c:pt idx="29">
                  <c:v>78</c:v>
                </c:pt>
                <c:pt idx="30">
                  <c:v>77</c:v>
                </c:pt>
                <c:pt idx="31">
                  <c:v>72</c:v>
                </c:pt>
                <c:pt idx="32">
                  <c:v>86</c:v>
                </c:pt>
                <c:pt idx="33">
                  <c:v>81</c:v>
                </c:pt>
                <c:pt idx="34">
                  <c:v>84</c:v>
                </c:pt>
                <c:pt idx="35">
                  <c:v>84</c:v>
                </c:pt>
              </c:numCache>
            </c:numRef>
          </c:val>
          <c:extLst>
            <c:ext xmlns:c16="http://schemas.microsoft.com/office/drawing/2014/chart" uri="{C3380CC4-5D6E-409C-BE32-E72D297353CC}">
              <c16:uniqueId val="{0000000D-CC92-4067-BDA3-848C2EEA4B3C}"/>
            </c:ext>
          </c:extLst>
        </c:ser>
        <c:dLbls>
          <c:showLegendKey val="0"/>
          <c:showVal val="1"/>
          <c:showCatName val="0"/>
          <c:showSerName val="0"/>
          <c:showPercent val="0"/>
          <c:showBubbleSize val="0"/>
        </c:dLbls>
        <c:gapWidth val="150"/>
        <c:axId val="226584064"/>
        <c:axId val="226585600"/>
      </c:barChart>
      <c:catAx>
        <c:axId val="226584064"/>
        <c:scaling>
          <c:orientation val="maxMin"/>
        </c:scaling>
        <c:delete val="0"/>
        <c:axPos val="l"/>
        <c:numFmt formatCode="General" sourceLinked="1"/>
        <c:majorTickMark val="out"/>
        <c:minorTickMark val="none"/>
        <c:tickLblPos val="nextTo"/>
        <c:crossAx val="226585600"/>
        <c:crosses val="autoZero"/>
        <c:auto val="1"/>
        <c:lblAlgn val="ctr"/>
        <c:lblOffset val="100"/>
        <c:noMultiLvlLbl val="0"/>
      </c:catAx>
      <c:valAx>
        <c:axId val="226585600"/>
        <c:scaling>
          <c:orientation val="minMax"/>
          <c:min val="0"/>
        </c:scaling>
        <c:delete val="0"/>
        <c:axPos val="t"/>
        <c:numFmt formatCode="General" sourceLinked="1"/>
        <c:majorTickMark val="out"/>
        <c:minorTickMark val="none"/>
        <c:tickLblPos val="nextTo"/>
        <c:crossAx val="226584064"/>
        <c:crosses val="autoZero"/>
        <c:crossBetween val="between"/>
      </c:valAx>
      <c:spPr>
        <a:noFill/>
        <a:ln w="23797">
          <a:noFill/>
        </a:ln>
      </c:spPr>
    </c:plotArea>
    <c:plotVisOnly val="1"/>
    <c:dispBlanksAs val="gap"/>
    <c:showDLblsOverMax val="0"/>
  </c:chart>
  <c:spPr>
    <a:ln>
      <a:noFill/>
    </a:ln>
  </c:spPr>
  <c:txPr>
    <a:bodyPr/>
    <a:lstStyle/>
    <a:p>
      <a:pPr>
        <a:defRPr sz="1000" b="1"/>
      </a:pPr>
      <a:endParaRPr lang="nb-NO"/>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'Ark1'!$B$1</c:f>
              <c:strCache>
                <c:ptCount val="1"/>
                <c:pt idx="0">
                  <c:v>2020</c:v>
                </c:pt>
              </c:strCache>
            </c:strRef>
          </c:tx>
          <c:spPr>
            <a:solidFill>
              <a:srgbClr val="92D050"/>
            </a:solidFill>
            <a:ln>
              <a:solidFill>
                <a:sysClr val="windowText" lastClr="000000"/>
              </a:solidFill>
            </a:ln>
          </c:spPr>
          <c:invertIfNegative val="0"/>
          <c:dPt>
            <c:idx val="1"/>
            <c:invertIfNegative val="0"/>
            <c:bubble3D val="0"/>
            <c:spPr>
              <a:solidFill>
                <a:schemeClr val="accent3">
                  <a:lumMod val="20000"/>
                  <a:lumOff val="80000"/>
                </a:schemeClr>
              </a:solidFill>
              <a:ln>
                <a:solidFill>
                  <a:sysClr val="windowText" lastClr="000000"/>
                </a:solidFill>
              </a:ln>
            </c:spPr>
            <c:extLst>
              <c:ext xmlns:c16="http://schemas.microsoft.com/office/drawing/2014/chart" uri="{C3380CC4-5D6E-409C-BE32-E72D297353CC}">
                <c16:uniqueId val="{00000001-518B-4219-8F83-C1A6FC1EB6D1}"/>
              </c:ext>
            </c:extLst>
          </c:dPt>
          <c:dPt>
            <c:idx val="10"/>
            <c:invertIfNegative val="0"/>
            <c:bubble3D val="0"/>
            <c:extLst>
              <c:ext xmlns:c16="http://schemas.microsoft.com/office/drawing/2014/chart" uri="{C3380CC4-5D6E-409C-BE32-E72D297353CC}">
                <c16:uniqueId val="{00000002-518B-4219-8F83-C1A6FC1EB6D1}"/>
              </c:ext>
            </c:extLst>
          </c:dPt>
          <c:dPt>
            <c:idx val="30"/>
            <c:invertIfNegative val="0"/>
            <c:bubble3D val="0"/>
            <c:extLst>
              <c:ext xmlns:c16="http://schemas.microsoft.com/office/drawing/2014/chart" uri="{C3380CC4-5D6E-409C-BE32-E72D297353CC}">
                <c16:uniqueId val="{00000003-518B-4219-8F83-C1A6FC1EB6D1}"/>
              </c:ext>
            </c:extLst>
          </c:dPt>
          <c:dPt>
            <c:idx val="31"/>
            <c:invertIfNegative val="0"/>
            <c:bubble3D val="0"/>
            <c:extLst>
              <c:ext xmlns:c16="http://schemas.microsoft.com/office/drawing/2014/chart" uri="{C3380CC4-5D6E-409C-BE32-E72D297353CC}">
                <c16:uniqueId val="{00000004-518B-4219-8F83-C1A6FC1EB6D1}"/>
              </c:ext>
            </c:extLst>
          </c:dPt>
          <c:dPt>
            <c:idx val="32"/>
            <c:invertIfNegative val="0"/>
            <c:bubble3D val="0"/>
            <c:spPr>
              <a:solidFill>
                <a:schemeClr val="tx2">
                  <a:lumMod val="20000"/>
                  <a:lumOff val="80000"/>
                </a:schemeClr>
              </a:solidFill>
              <a:ln>
                <a:solidFill>
                  <a:sysClr val="windowText" lastClr="000000"/>
                </a:solidFill>
              </a:ln>
            </c:spPr>
            <c:extLst>
              <c:ext xmlns:c16="http://schemas.microsoft.com/office/drawing/2014/chart" uri="{C3380CC4-5D6E-409C-BE32-E72D297353CC}">
                <c16:uniqueId val="{00000006-518B-4219-8F83-C1A6FC1EB6D1}"/>
              </c:ext>
            </c:extLst>
          </c:dPt>
          <c:dPt>
            <c:idx val="33"/>
            <c:invertIfNegative val="0"/>
            <c:bubble3D val="0"/>
            <c:spPr>
              <a:solidFill>
                <a:schemeClr val="tx2">
                  <a:lumMod val="40000"/>
                  <a:lumOff val="60000"/>
                </a:schemeClr>
              </a:solidFill>
              <a:ln>
                <a:solidFill>
                  <a:sysClr val="windowText" lastClr="000000"/>
                </a:solidFill>
              </a:ln>
            </c:spPr>
            <c:extLst>
              <c:ext xmlns:c16="http://schemas.microsoft.com/office/drawing/2014/chart" uri="{C3380CC4-5D6E-409C-BE32-E72D297353CC}">
                <c16:uniqueId val="{00000008-518B-4219-8F83-C1A6FC1EB6D1}"/>
              </c:ext>
            </c:extLst>
          </c:dPt>
          <c:dPt>
            <c:idx val="34"/>
            <c:invertIfNegative val="0"/>
            <c:bubble3D val="0"/>
            <c:spPr>
              <a:solidFill>
                <a:schemeClr val="tx2">
                  <a:lumMod val="60000"/>
                  <a:lumOff val="40000"/>
                </a:schemeClr>
              </a:solidFill>
              <a:ln>
                <a:solidFill>
                  <a:sysClr val="windowText" lastClr="000000"/>
                </a:solidFill>
              </a:ln>
            </c:spPr>
            <c:extLst>
              <c:ext xmlns:c16="http://schemas.microsoft.com/office/drawing/2014/chart" uri="{C3380CC4-5D6E-409C-BE32-E72D297353CC}">
                <c16:uniqueId val="{0000000A-518B-4219-8F83-C1A6FC1EB6D1}"/>
              </c:ext>
            </c:extLst>
          </c:dPt>
          <c:dPt>
            <c:idx val="35"/>
            <c:invertIfNegative val="0"/>
            <c:bubble3D val="0"/>
            <c:spPr>
              <a:solidFill>
                <a:schemeClr val="tx2">
                  <a:lumMod val="75000"/>
                </a:schemeClr>
              </a:solidFill>
              <a:ln>
                <a:solidFill>
                  <a:sysClr val="windowText" lastClr="000000"/>
                </a:solidFill>
              </a:ln>
            </c:spPr>
            <c:extLst>
              <c:ext xmlns:c16="http://schemas.microsoft.com/office/drawing/2014/chart" uri="{C3380CC4-5D6E-409C-BE32-E72D297353CC}">
                <c16:uniqueId val="{0000000C-518B-4219-8F83-C1A6FC1EB6D1}"/>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'Ark1'!$A$2:$A$37</c:f>
              <c:strCache>
                <c:ptCount val="36"/>
                <c:pt idx="0">
                  <c:v>2020: VØR</c:v>
                </c:pt>
                <c:pt idx="1">
                  <c:v>2018: VØR</c:v>
                </c:pt>
                <c:pt idx="2">
                  <c:v>L</c:v>
                </c:pt>
                <c:pt idx="3">
                  <c:v>I</c:v>
                </c:pt>
                <c:pt idx="4">
                  <c:v>Ø</c:v>
                </c:pt>
                <c:pt idx="5">
                  <c:v>D</c:v>
                </c:pt>
                <c:pt idx="6">
                  <c:v>T</c:v>
                </c:pt>
                <c:pt idx="7">
                  <c:v>Å</c:v>
                </c:pt>
                <c:pt idx="8">
                  <c:v>C</c:v>
                </c:pt>
                <c:pt idx="9">
                  <c:v>E</c:v>
                </c:pt>
                <c:pt idx="10">
                  <c:v>J</c:v>
                </c:pt>
                <c:pt idx="11">
                  <c:v>U</c:v>
                </c:pt>
                <c:pt idx="12">
                  <c:v>Y</c:v>
                </c:pt>
                <c:pt idx="13">
                  <c:v>M</c:v>
                </c:pt>
                <c:pt idx="14">
                  <c:v>AB</c:v>
                </c:pt>
                <c:pt idx="15">
                  <c:v>N</c:v>
                </c:pt>
                <c:pt idx="16">
                  <c:v>Q</c:v>
                </c:pt>
                <c:pt idx="17">
                  <c:v>F</c:v>
                </c:pt>
                <c:pt idx="18">
                  <c:v>G</c:v>
                </c:pt>
                <c:pt idx="19">
                  <c:v>V</c:v>
                </c:pt>
                <c:pt idx="20">
                  <c:v>Z</c:v>
                </c:pt>
                <c:pt idx="21">
                  <c:v>Æ</c:v>
                </c:pt>
                <c:pt idx="22">
                  <c:v>K</c:v>
                </c:pt>
                <c:pt idx="23">
                  <c:v>W</c:v>
                </c:pt>
                <c:pt idx="24">
                  <c:v>P</c:v>
                </c:pt>
                <c:pt idx="25">
                  <c:v>AA</c:v>
                </c:pt>
                <c:pt idx="26">
                  <c:v>H</c:v>
                </c:pt>
                <c:pt idx="27">
                  <c:v>S</c:v>
                </c:pt>
                <c:pt idx="28">
                  <c:v>B</c:v>
                </c:pt>
                <c:pt idx="29">
                  <c:v>R</c:v>
                </c:pt>
                <c:pt idx="30">
                  <c:v>A</c:v>
                </c:pt>
                <c:pt idx="31">
                  <c:v>X</c:v>
                </c:pt>
                <c:pt idx="32">
                  <c:v>Totalt Storby</c:v>
                </c:pt>
                <c:pt idx="33">
                  <c:v>Totalt Innsikt</c:v>
                </c:pt>
                <c:pt idx="34">
                  <c:v>Totalt SeSammen</c:v>
                </c:pt>
                <c:pt idx="35">
                  <c:v>Totalt RBM20</c:v>
                </c:pt>
              </c:strCache>
            </c:strRef>
          </c:cat>
          <c:val>
            <c:numRef>
              <c:f>'Ark1'!$B$2:$B$37</c:f>
              <c:numCache>
                <c:formatCode>General</c:formatCode>
                <c:ptCount val="36"/>
                <c:pt idx="0">
                  <c:v>56</c:v>
                </c:pt>
                <c:pt idx="1">
                  <c:v>47</c:v>
                </c:pt>
                <c:pt idx="2">
                  <c:v>40</c:v>
                </c:pt>
                <c:pt idx="3">
                  <c:v>38</c:v>
                </c:pt>
                <c:pt idx="4">
                  <c:v>37</c:v>
                </c:pt>
                <c:pt idx="5">
                  <c:v>35</c:v>
                </c:pt>
                <c:pt idx="6">
                  <c:v>35</c:v>
                </c:pt>
                <c:pt idx="7">
                  <c:v>33</c:v>
                </c:pt>
                <c:pt idx="8">
                  <c:v>32</c:v>
                </c:pt>
                <c:pt idx="9">
                  <c:v>32</c:v>
                </c:pt>
                <c:pt idx="10">
                  <c:v>32</c:v>
                </c:pt>
                <c:pt idx="11">
                  <c:v>32</c:v>
                </c:pt>
                <c:pt idx="12">
                  <c:v>32</c:v>
                </c:pt>
                <c:pt idx="13">
                  <c:v>31</c:v>
                </c:pt>
                <c:pt idx="14">
                  <c:v>31</c:v>
                </c:pt>
                <c:pt idx="15">
                  <c:v>30</c:v>
                </c:pt>
                <c:pt idx="16">
                  <c:v>30</c:v>
                </c:pt>
                <c:pt idx="17">
                  <c:v>29</c:v>
                </c:pt>
                <c:pt idx="18">
                  <c:v>29</c:v>
                </c:pt>
                <c:pt idx="19">
                  <c:v>29</c:v>
                </c:pt>
                <c:pt idx="20">
                  <c:v>29</c:v>
                </c:pt>
                <c:pt idx="21">
                  <c:v>29</c:v>
                </c:pt>
                <c:pt idx="22">
                  <c:v>28</c:v>
                </c:pt>
                <c:pt idx="23">
                  <c:v>28</c:v>
                </c:pt>
                <c:pt idx="24">
                  <c:v>26</c:v>
                </c:pt>
                <c:pt idx="25">
                  <c:v>25</c:v>
                </c:pt>
                <c:pt idx="26">
                  <c:v>23</c:v>
                </c:pt>
                <c:pt idx="27">
                  <c:v>22</c:v>
                </c:pt>
                <c:pt idx="28">
                  <c:v>19</c:v>
                </c:pt>
                <c:pt idx="29">
                  <c:v>19</c:v>
                </c:pt>
                <c:pt idx="30">
                  <c:v>17</c:v>
                </c:pt>
                <c:pt idx="31">
                  <c:v>17</c:v>
                </c:pt>
                <c:pt idx="32">
                  <c:v>24</c:v>
                </c:pt>
                <c:pt idx="33">
                  <c:v>31</c:v>
                </c:pt>
                <c:pt idx="34">
                  <c:v>27</c:v>
                </c:pt>
                <c:pt idx="35">
                  <c:v>29</c:v>
                </c:pt>
              </c:numCache>
            </c:numRef>
          </c:val>
          <c:extLst>
            <c:ext xmlns:c16="http://schemas.microsoft.com/office/drawing/2014/chart" uri="{C3380CC4-5D6E-409C-BE32-E72D297353CC}">
              <c16:uniqueId val="{0000000D-518B-4219-8F83-C1A6FC1EB6D1}"/>
            </c:ext>
          </c:extLst>
        </c:ser>
        <c:dLbls>
          <c:showLegendKey val="0"/>
          <c:showVal val="1"/>
          <c:showCatName val="0"/>
          <c:showSerName val="0"/>
          <c:showPercent val="0"/>
          <c:showBubbleSize val="0"/>
        </c:dLbls>
        <c:gapWidth val="150"/>
        <c:axId val="226584064"/>
        <c:axId val="226585600"/>
      </c:barChart>
      <c:catAx>
        <c:axId val="226584064"/>
        <c:scaling>
          <c:orientation val="maxMin"/>
        </c:scaling>
        <c:delete val="0"/>
        <c:axPos val="l"/>
        <c:numFmt formatCode="General" sourceLinked="1"/>
        <c:majorTickMark val="out"/>
        <c:minorTickMark val="none"/>
        <c:tickLblPos val="nextTo"/>
        <c:crossAx val="226585600"/>
        <c:crosses val="autoZero"/>
        <c:auto val="1"/>
        <c:lblAlgn val="ctr"/>
        <c:lblOffset val="100"/>
        <c:noMultiLvlLbl val="0"/>
      </c:catAx>
      <c:valAx>
        <c:axId val="226585600"/>
        <c:scaling>
          <c:orientation val="minMax"/>
          <c:min val="0"/>
        </c:scaling>
        <c:delete val="0"/>
        <c:axPos val="t"/>
        <c:numFmt formatCode="General" sourceLinked="1"/>
        <c:majorTickMark val="out"/>
        <c:minorTickMark val="none"/>
        <c:tickLblPos val="nextTo"/>
        <c:crossAx val="226584064"/>
        <c:crosses val="autoZero"/>
        <c:crossBetween val="between"/>
      </c:valAx>
      <c:spPr>
        <a:noFill/>
        <a:ln w="23797">
          <a:noFill/>
        </a:ln>
      </c:spPr>
    </c:plotArea>
    <c:plotVisOnly val="1"/>
    <c:dispBlanksAs val="gap"/>
    <c:showDLblsOverMax val="0"/>
  </c:chart>
  <c:spPr>
    <a:ln>
      <a:noFill/>
    </a:ln>
  </c:spPr>
  <c:txPr>
    <a:bodyPr/>
    <a:lstStyle/>
    <a:p>
      <a:pPr>
        <a:defRPr sz="1000" b="1"/>
      </a:pPr>
      <a:endParaRPr lang="nb-NO"/>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'Ark1'!$B$1</c:f>
              <c:strCache>
                <c:ptCount val="1"/>
                <c:pt idx="0">
                  <c:v>2020</c:v>
                </c:pt>
              </c:strCache>
            </c:strRef>
          </c:tx>
          <c:spPr>
            <a:solidFill>
              <a:srgbClr val="0070C0"/>
            </a:solidFill>
            <a:ln>
              <a:solidFill>
                <a:sysClr val="windowText" lastClr="000000"/>
              </a:solidFill>
            </a:ln>
          </c:spPr>
          <c:invertIfNegative val="0"/>
          <c:dPt>
            <c:idx val="2"/>
            <c:invertIfNegative val="0"/>
            <c:bubble3D val="0"/>
            <c:extLst>
              <c:ext xmlns:c16="http://schemas.microsoft.com/office/drawing/2014/chart" uri="{C3380CC4-5D6E-409C-BE32-E72D297353CC}">
                <c16:uniqueId val="{00000000-587E-4294-A138-3A284543AF48}"/>
              </c:ext>
            </c:extLst>
          </c:dPt>
          <c:dPt>
            <c:idx val="11"/>
            <c:invertIfNegative val="0"/>
            <c:bubble3D val="0"/>
            <c:extLst>
              <c:ext xmlns:c16="http://schemas.microsoft.com/office/drawing/2014/chart" uri="{C3380CC4-5D6E-409C-BE32-E72D297353CC}">
                <c16:uniqueId val="{00000001-587E-4294-A138-3A284543AF48}"/>
              </c:ext>
            </c:extLst>
          </c:dPt>
          <c:dPt>
            <c:idx val="18"/>
            <c:invertIfNegative val="0"/>
            <c:bubble3D val="0"/>
            <c:spPr>
              <a:solidFill>
                <a:schemeClr val="tx2">
                  <a:lumMod val="20000"/>
                  <a:lumOff val="80000"/>
                </a:schemeClr>
              </a:solidFill>
              <a:ln>
                <a:solidFill>
                  <a:sysClr val="windowText" lastClr="000000"/>
                </a:solidFill>
              </a:ln>
            </c:spPr>
            <c:extLst>
              <c:ext xmlns:c16="http://schemas.microsoft.com/office/drawing/2014/chart" uri="{C3380CC4-5D6E-409C-BE32-E72D297353CC}">
                <c16:uniqueId val="{00000003-587E-4294-A138-3A284543AF48}"/>
              </c:ext>
            </c:extLst>
          </c:dPt>
          <c:dPt>
            <c:idx val="30"/>
            <c:invertIfNegative val="0"/>
            <c:bubble3D val="0"/>
            <c:extLst>
              <c:ext xmlns:c16="http://schemas.microsoft.com/office/drawing/2014/chart" uri="{C3380CC4-5D6E-409C-BE32-E72D297353CC}">
                <c16:uniqueId val="{00000004-587E-4294-A138-3A284543AF48}"/>
              </c:ext>
            </c:extLst>
          </c:dPt>
          <c:dPt>
            <c:idx val="31"/>
            <c:invertIfNegative val="0"/>
            <c:bubble3D val="0"/>
            <c:extLst>
              <c:ext xmlns:c16="http://schemas.microsoft.com/office/drawing/2014/chart" uri="{C3380CC4-5D6E-409C-BE32-E72D297353CC}">
                <c16:uniqueId val="{00000005-587E-4294-A138-3A284543AF48}"/>
              </c:ext>
            </c:extLst>
          </c:dPt>
          <c:dPt>
            <c:idx val="32"/>
            <c:invertIfNegative val="0"/>
            <c:bubble3D val="0"/>
            <c:spPr>
              <a:solidFill>
                <a:schemeClr val="accent6">
                  <a:lumMod val="20000"/>
                  <a:lumOff val="80000"/>
                </a:schemeClr>
              </a:solidFill>
              <a:ln>
                <a:solidFill>
                  <a:sysClr val="windowText" lastClr="000000"/>
                </a:solidFill>
              </a:ln>
            </c:spPr>
            <c:extLst>
              <c:ext xmlns:c16="http://schemas.microsoft.com/office/drawing/2014/chart" uri="{C3380CC4-5D6E-409C-BE32-E72D297353CC}">
                <c16:uniqueId val="{00000007-587E-4294-A138-3A284543AF48}"/>
              </c:ext>
            </c:extLst>
          </c:dPt>
          <c:dPt>
            <c:idx val="33"/>
            <c:invertIfNegative val="0"/>
            <c:bubble3D val="0"/>
            <c:spPr>
              <a:solidFill>
                <a:srgbClr val="FFFF00"/>
              </a:solidFill>
              <a:ln>
                <a:solidFill>
                  <a:sysClr val="windowText" lastClr="000000"/>
                </a:solidFill>
              </a:ln>
            </c:spPr>
            <c:extLst>
              <c:ext xmlns:c16="http://schemas.microsoft.com/office/drawing/2014/chart" uri="{C3380CC4-5D6E-409C-BE32-E72D297353CC}">
                <c16:uniqueId val="{00000009-587E-4294-A138-3A284543AF48}"/>
              </c:ext>
            </c:extLst>
          </c:dPt>
          <c:dPt>
            <c:idx val="34"/>
            <c:invertIfNegative val="0"/>
            <c:bubble3D val="0"/>
            <c:spPr>
              <a:solidFill>
                <a:srgbClr val="FFC000"/>
              </a:solidFill>
              <a:ln>
                <a:solidFill>
                  <a:sysClr val="windowText" lastClr="000000"/>
                </a:solidFill>
              </a:ln>
            </c:spPr>
            <c:extLst>
              <c:ext xmlns:c16="http://schemas.microsoft.com/office/drawing/2014/chart" uri="{C3380CC4-5D6E-409C-BE32-E72D297353CC}">
                <c16:uniqueId val="{0000000B-587E-4294-A138-3A284543AF48}"/>
              </c:ext>
            </c:extLst>
          </c:dPt>
          <c:dPt>
            <c:idx val="35"/>
            <c:invertIfNegative val="0"/>
            <c:bubble3D val="0"/>
            <c:spPr>
              <a:solidFill>
                <a:srgbClr val="FF0000"/>
              </a:solidFill>
              <a:ln>
                <a:solidFill>
                  <a:sysClr val="windowText" lastClr="000000"/>
                </a:solidFill>
              </a:ln>
            </c:spPr>
            <c:extLst>
              <c:ext xmlns:c16="http://schemas.microsoft.com/office/drawing/2014/chart" uri="{C3380CC4-5D6E-409C-BE32-E72D297353CC}">
                <c16:uniqueId val="{0000000D-587E-4294-A138-3A284543AF48}"/>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'Ark1'!$A$2:$A$37</c:f>
              <c:strCache>
                <c:ptCount val="36"/>
                <c:pt idx="0">
                  <c:v>R</c:v>
                </c:pt>
                <c:pt idx="1">
                  <c:v>A</c:v>
                </c:pt>
                <c:pt idx="2">
                  <c:v>I</c:v>
                </c:pt>
                <c:pt idx="3">
                  <c:v>L</c:v>
                </c:pt>
                <c:pt idx="4">
                  <c:v>E</c:v>
                </c:pt>
                <c:pt idx="5">
                  <c:v>Q</c:v>
                </c:pt>
                <c:pt idx="6">
                  <c:v>W</c:v>
                </c:pt>
                <c:pt idx="7">
                  <c:v>M</c:v>
                </c:pt>
                <c:pt idx="8">
                  <c:v>U</c:v>
                </c:pt>
                <c:pt idx="9">
                  <c:v>AB</c:v>
                </c:pt>
                <c:pt idx="10">
                  <c:v>J</c:v>
                </c:pt>
                <c:pt idx="11">
                  <c:v>K</c:v>
                </c:pt>
                <c:pt idx="12">
                  <c:v>P</c:v>
                </c:pt>
                <c:pt idx="13">
                  <c:v>X</c:v>
                </c:pt>
                <c:pt idx="14">
                  <c:v>D</c:v>
                </c:pt>
                <c:pt idx="15">
                  <c:v>F</c:v>
                </c:pt>
                <c:pt idx="16">
                  <c:v>H</c:v>
                </c:pt>
                <c:pt idx="17">
                  <c:v>2020: VØR</c:v>
                </c:pt>
                <c:pt idx="18">
                  <c:v>2018: VØR</c:v>
                </c:pt>
                <c:pt idx="19">
                  <c:v>T</c:v>
                </c:pt>
                <c:pt idx="20">
                  <c:v>Å</c:v>
                </c:pt>
                <c:pt idx="21">
                  <c:v>B</c:v>
                </c:pt>
                <c:pt idx="22">
                  <c:v>V</c:v>
                </c:pt>
                <c:pt idx="23">
                  <c:v>Z</c:v>
                </c:pt>
                <c:pt idx="24">
                  <c:v>Ø</c:v>
                </c:pt>
                <c:pt idx="25">
                  <c:v>AA</c:v>
                </c:pt>
                <c:pt idx="26">
                  <c:v>G</c:v>
                </c:pt>
                <c:pt idx="27">
                  <c:v>S</c:v>
                </c:pt>
                <c:pt idx="28">
                  <c:v>C</c:v>
                </c:pt>
                <c:pt idx="29">
                  <c:v>N</c:v>
                </c:pt>
                <c:pt idx="30">
                  <c:v>Æ</c:v>
                </c:pt>
                <c:pt idx="31">
                  <c:v>Y</c:v>
                </c:pt>
                <c:pt idx="32">
                  <c:v>Totalt Storby</c:v>
                </c:pt>
                <c:pt idx="33">
                  <c:v>Totalt Innsikt</c:v>
                </c:pt>
                <c:pt idx="34">
                  <c:v>Totalt SeSammen</c:v>
                </c:pt>
                <c:pt idx="35">
                  <c:v>Totalt RBM20</c:v>
                </c:pt>
              </c:strCache>
            </c:strRef>
          </c:cat>
          <c:val>
            <c:numRef>
              <c:f>'Ark1'!$B$2:$B$37</c:f>
              <c:numCache>
                <c:formatCode>General</c:formatCode>
                <c:ptCount val="36"/>
                <c:pt idx="0">
                  <c:v>86</c:v>
                </c:pt>
                <c:pt idx="1">
                  <c:v>85</c:v>
                </c:pt>
                <c:pt idx="2">
                  <c:v>85</c:v>
                </c:pt>
                <c:pt idx="3">
                  <c:v>85</c:v>
                </c:pt>
                <c:pt idx="4">
                  <c:v>84</c:v>
                </c:pt>
                <c:pt idx="5">
                  <c:v>84</c:v>
                </c:pt>
                <c:pt idx="6">
                  <c:v>82</c:v>
                </c:pt>
                <c:pt idx="7">
                  <c:v>80</c:v>
                </c:pt>
                <c:pt idx="8">
                  <c:v>80</c:v>
                </c:pt>
                <c:pt idx="9">
                  <c:v>80</c:v>
                </c:pt>
                <c:pt idx="10">
                  <c:v>79</c:v>
                </c:pt>
                <c:pt idx="11">
                  <c:v>79</c:v>
                </c:pt>
                <c:pt idx="12">
                  <c:v>79</c:v>
                </c:pt>
                <c:pt idx="13">
                  <c:v>79</c:v>
                </c:pt>
                <c:pt idx="14">
                  <c:v>78</c:v>
                </c:pt>
                <c:pt idx="15">
                  <c:v>78</c:v>
                </c:pt>
                <c:pt idx="16">
                  <c:v>78</c:v>
                </c:pt>
                <c:pt idx="17">
                  <c:v>78</c:v>
                </c:pt>
                <c:pt idx="18">
                  <c:v>81</c:v>
                </c:pt>
                <c:pt idx="19">
                  <c:v>78</c:v>
                </c:pt>
                <c:pt idx="20">
                  <c:v>78</c:v>
                </c:pt>
                <c:pt idx="21">
                  <c:v>77</c:v>
                </c:pt>
                <c:pt idx="22">
                  <c:v>77</c:v>
                </c:pt>
                <c:pt idx="23">
                  <c:v>77</c:v>
                </c:pt>
                <c:pt idx="24">
                  <c:v>77</c:v>
                </c:pt>
                <c:pt idx="25">
                  <c:v>77</c:v>
                </c:pt>
                <c:pt idx="26">
                  <c:v>76</c:v>
                </c:pt>
                <c:pt idx="27">
                  <c:v>76</c:v>
                </c:pt>
                <c:pt idx="28">
                  <c:v>75</c:v>
                </c:pt>
                <c:pt idx="29">
                  <c:v>72</c:v>
                </c:pt>
                <c:pt idx="30">
                  <c:v>72</c:v>
                </c:pt>
                <c:pt idx="31">
                  <c:v>63</c:v>
                </c:pt>
                <c:pt idx="32">
                  <c:v>81</c:v>
                </c:pt>
                <c:pt idx="33">
                  <c:v>74</c:v>
                </c:pt>
                <c:pt idx="34">
                  <c:v>78</c:v>
                </c:pt>
                <c:pt idx="35">
                  <c:v>78</c:v>
                </c:pt>
              </c:numCache>
            </c:numRef>
          </c:val>
          <c:extLst>
            <c:ext xmlns:c16="http://schemas.microsoft.com/office/drawing/2014/chart" uri="{C3380CC4-5D6E-409C-BE32-E72D297353CC}">
              <c16:uniqueId val="{0000000E-587E-4294-A138-3A284543AF48}"/>
            </c:ext>
          </c:extLst>
        </c:ser>
        <c:dLbls>
          <c:showLegendKey val="0"/>
          <c:showVal val="1"/>
          <c:showCatName val="0"/>
          <c:showSerName val="0"/>
          <c:showPercent val="0"/>
          <c:showBubbleSize val="0"/>
        </c:dLbls>
        <c:gapWidth val="150"/>
        <c:axId val="226584064"/>
        <c:axId val="226585600"/>
      </c:barChart>
      <c:catAx>
        <c:axId val="226584064"/>
        <c:scaling>
          <c:orientation val="maxMin"/>
        </c:scaling>
        <c:delete val="0"/>
        <c:axPos val="l"/>
        <c:numFmt formatCode="General" sourceLinked="1"/>
        <c:majorTickMark val="out"/>
        <c:minorTickMark val="none"/>
        <c:tickLblPos val="nextTo"/>
        <c:crossAx val="226585600"/>
        <c:crosses val="autoZero"/>
        <c:auto val="1"/>
        <c:lblAlgn val="ctr"/>
        <c:lblOffset val="100"/>
        <c:noMultiLvlLbl val="0"/>
      </c:catAx>
      <c:valAx>
        <c:axId val="226585600"/>
        <c:scaling>
          <c:orientation val="minMax"/>
          <c:min val="0"/>
        </c:scaling>
        <c:delete val="0"/>
        <c:axPos val="t"/>
        <c:numFmt formatCode="General" sourceLinked="1"/>
        <c:majorTickMark val="out"/>
        <c:minorTickMark val="none"/>
        <c:tickLblPos val="nextTo"/>
        <c:crossAx val="226584064"/>
        <c:crosses val="autoZero"/>
        <c:crossBetween val="between"/>
      </c:valAx>
      <c:spPr>
        <a:noFill/>
        <a:ln w="23797">
          <a:noFill/>
        </a:ln>
      </c:spPr>
    </c:plotArea>
    <c:plotVisOnly val="1"/>
    <c:dispBlanksAs val="gap"/>
    <c:showDLblsOverMax val="0"/>
  </c:chart>
  <c:spPr>
    <a:ln>
      <a:noFill/>
    </a:ln>
  </c:spPr>
  <c:txPr>
    <a:bodyPr/>
    <a:lstStyle/>
    <a:p>
      <a:pPr>
        <a:defRPr sz="1000" b="1"/>
      </a:pPr>
      <a:endParaRPr lang="nb-NO"/>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'Ark1'!$B$1</c:f>
              <c:strCache>
                <c:ptCount val="1"/>
                <c:pt idx="0">
                  <c:v>2020</c:v>
                </c:pt>
              </c:strCache>
            </c:strRef>
          </c:tx>
          <c:spPr>
            <a:solidFill>
              <a:srgbClr val="92D050"/>
            </a:solidFill>
            <a:ln>
              <a:solidFill>
                <a:sysClr val="windowText" lastClr="000000"/>
              </a:solidFill>
            </a:ln>
          </c:spPr>
          <c:invertIfNegative val="0"/>
          <c:dPt>
            <c:idx val="13"/>
            <c:invertIfNegative val="0"/>
            <c:bubble3D val="0"/>
            <c:extLst>
              <c:ext xmlns:c16="http://schemas.microsoft.com/office/drawing/2014/chart" uri="{C3380CC4-5D6E-409C-BE32-E72D297353CC}">
                <c16:uniqueId val="{00000000-281F-4A77-9B44-03683B8947BC}"/>
              </c:ext>
            </c:extLst>
          </c:dPt>
          <c:dPt>
            <c:idx val="14"/>
            <c:invertIfNegative val="0"/>
            <c:bubble3D val="0"/>
            <c:spPr>
              <a:solidFill>
                <a:schemeClr val="accent3">
                  <a:lumMod val="20000"/>
                  <a:lumOff val="80000"/>
                </a:schemeClr>
              </a:solidFill>
              <a:ln>
                <a:solidFill>
                  <a:sysClr val="windowText" lastClr="000000"/>
                </a:solidFill>
              </a:ln>
            </c:spPr>
            <c:extLst>
              <c:ext xmlns:c16="http://schemas.microsoft.com/office/drawing/2014/chart" uri="{C3380CC4-5D6E-409C-BE32-E72D297353CC}">
                <c16:uniqueId val="{00000002-281F-4A77-9B44-03683B8947BC}"/>
              </c:ext>
            </c:extLst>
          </c:dPt>
          <c:dPt>
            <c:idx val="25"/>
            <c:invertIfNegative val="0"/>
            <c:bubble3D val="0"/>
            <c:extLst>
              <c:ext xmlns:c16="http://schemas.microsoft.com/office/drawing/2014/chart" uri="{C3380CC4-5D6E-409C-BE32-E72D297353CC}">
                <c16:uniqueId val="{00000003-281F-4A77-9B44-03683B8947BC}"/>
              </c:ext>
            </c:extLst>
          </c:dPt>
          <c:dPt>
            <c:idx val="30"/>
            <c:invertIfNegative val="0"/>
            <c:bubble3D val="0"/>
            <c:extLst>
              <c:ext xmlns:c16="http://schemas.microsoft.com/office/drawing/2014/chart" uri="{C3380CC4-5D6E-409C-BE32-E72D297353CC}">
                <c16:uniqueId val="{00000004-281F-4A77-9B44-03683B8947BC}"/>
              </c:ext>
            </c:extLst>
          </c:dPt>
          <c:dPt>
            <c:idx val="31"/>
            <c:invertIfNegative val="0"/>
            <c:bubble3D val="0"/>
            <c:extLst>
              <c:ext xmlns:c16="http://schemas.microsoft.com/office/drawing/2014/chart" uri="{C3380CC4-5D6E-409C-BE32-E72D297353CC}">
                <c16:uniqueId val="{00000005-281F-4A77-9B44-03683B8947BC}"/>
              </c:ext>
            </c:extLst>
          </c:dPt>
          <c:dPt>
            <c:idx val="32"/>
            <c:invertIfNegative val="0"/>
            <c:bubble3D val="0"/>
            <c:spPr>
              <a:solidFill>
                <a:schemeClr val="tx2">
                  <a:lumMod val="20000"/>
                  <a:lumOff val="80000"/>
                </a:schemeClr>
              </a:solidFill>
              <a:ln>
                <a:solidFill>
                  <a:sysClr val="windowText" lastClr="000000"/>
                </a:solidFill>
              </a:ln>
            </c:spPr>
            <c:extLst>
              <c:ext xmlns:c16="http://schemas.microsoft.com/office/drawing/2014/chart" uri="{C3380CC4-5D6E-409C-BE32-E72D297353CC}">
                <c16:uniqueId val="{00000007-281F-4A77-9B44-03683B8947BC}"/>
              </c:ext>
            </c:extLst>
          </c:dPt>
          <c:dPt>
            <c:idx val="33"/>
            <c:invertIfNegative val="0"/>
            <c:bubble3D val="0"/>
            <c:spPr>
              <a:solidFill>
                <a:schemeClr val="tx2">
                  <a:lumMod val="40000"/>
                  <a:lumOff val="60000"/>
                </a:schemeClr>
              </a:solidFill>
              <a:ln>
                <a:solidFill>
                  <a:sysClr val="windowText" lastClr="000000"/>
                </a:solidFill>
              </a:ln>
            </c:spPr>
            <c:extLst>
              <c:ext xmlns:c16="http://schemas.microsoft.com/office/drawing/2014/chart" uri="{C3380CC4-5D6E-409C-BE32-E72D297353CC}">
                <c16:uniqueId val="{00000009-281F-4A77-9B44-03683B8947BC}"/>
              </c:ext>
            </c:extLst>
          </c:dPt>
          <c:dPt>
            <c:idx val="34"/>
            <c:invertIfNegative val="0"/>
            <c:bubble3D val="0"/>
            <c:spPr>
              <a:solidFill>
                <a:schemeClr val="tx2">
                  <a:lumMod val="60000"/>
                  <a:lumOff val="40000"/>
                </a:schemeClr>
              </a:solidFill>
              <a:ln>
                <a:solidFill>
                  <a:sysClr val="windowText" lastClr="000000"/>
                </a:solidFill>
              </a:ln>
            </c:spPr>
            <c:extLst>
              <c:ext xmlns:c16="http://schemas.microsoft.com/office/drawing/2014/chart" uri="{C3380CC4-5D6E-409C-BE32-E72D297353CC}">
                <c16:uniqueId val="{0000000B-281F-4A77-9B44-03683B8947BC}"/>
              </c:ext>
            </c:extLst>
          </c:dPt>
          <c:dPt>
            <c:idx val="35"/>
            <c:invertIfNegative val="0"/>
            <c:bubble3D val="0"/>
            <c:spPr>
              <a:solidFill>
                <a:schemeClr val="tx2">
                  <a:lumMod val="75000"/>
                </a:schemeClr>
              </a:solidFill>
              <a:ln>
                <a:solidFill>
                  <a:sysClr val="windowText" lastClr="000000"/>
                </a:solidFill>
              </a:ln>
            </c:spPr>
            <c:extLst>
              <c:ext xmlns:c16="http://schemas.microsoft.com/office/drawing/2014/chart" uri="{C3380CC4-5D6E-409C-BE32-E72D297353CC}">
                <c16:uniqueId val="{0000000D-281F-4A77-9B44-03683B8947BC}"/>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'Ark1'!$A$2:$A$37</c:f>
              <c:strCache>
                <c:ptCount val="36"/>
                <c:pt idx="0">
                  <c:v>D</c:v>
                </c:pt>
                <c:pt idx="1">
                  <c:v>L</c:v>
                </c:pt>
                <c:pt idx="2">
                  <c:v>I</c:v>
                </c:pt>
                <c:pt idx="3">
                  <c:v>M</c:v>
                </c:pt>
                <c:pt idx="4">
                  <c:v>N</c:v>
                </c:pt>
                <c:pt idx="5">
                  <c:v>Q</c:v>
                </c:pt>
                <c:pt idx="6">
                  <c:v>C</c:v>
                </c:pt>
                <c:pt idx="7">
                  <c:v>P</c:v>
                </c:pt>
                <c:pt idx="8">
                  <c:v>U</c:v>
                </c:pt>
                <c:pt idx="9">
                  <c:v>E</c:v>
                </c:pt>
                <c:pt idx="10">
                  <c:v>W</c:v>
                </c:pt>
                <c:pt idx="11">
                  <c:v>AB</c:v>
                </c:pt>
                <c:pt idx="12">
                  <c:v>A</c:v>
                </c:pt>
                <c:pt idx="13">
                  <c:v>2020: VØR</c:v>
                </c:pt>
                <c:pt idx="14">
                  <c:v>2018: VØR</c:v>
                </c:pt>
                <c:pt idx="15">
                  <c:v>H</c:v>
                </c:pt>
                <c:pt idx="16">
                  <c:v>Å</c:v>
                </c:pt>
                <c:pt idx="17">
                  <c:v>B</c:v>
                </c:pt>
                <c:pt idx="18">
                  <c:v>T</c:v>
                </c:pt>
                <c:pt idx="19">
                  <c:v>Y</c:v>
                </c:pt>
                <c:pt idx="20">
                  <c:v>K</c:v>
                </c:pt>
                <c:pt idx="21">
                  <c:v>R</c:v>
                </c:pt>
                <c:pt idx="22">
                  <c:v>G</c:v>
                </c:pt>
                <c:pt idx="23">
                  <c:v>Ø</c:v>
                </c:pt>
                <c:pt idx="24">
                  <c:v>AA</c:v>
                </c:pt>
                <c:pt idx="25">
                  <c:v>J</c:v>
                </c:pt>
                <c:pt idx="26">
                  <c:v>V</c:v>
                </c:pt>
                <c:pt idx="27">
                  <c:v>Æ</c:v>
                </c:pt>
                <c:pt idx="28">
                  <c:v>X</c:v>
                </c:pt>
                <c:pt idx="29">
                  <c:v>Z</c:v>
                </c:pt>
                <c:pt idx="30">
                  <c:v>F</c:v>
                </c:pt>
                <c:pt idx="31">
                  <c:v>S</c:v>
                </c:pt>
                <c:pt idx="32">
                  <c:v>Totalt Storby</c:v>
                </c:pt>
                <c:pt idx="33">
                  <c:v>Totalt Innsikt</c:v>
                </c:pt>
                <c:pt idx="34">
                  <c:v>Totalt SeSammen</c:v>
                </c:pt>
                <c:pt idx="35">
                  <c:v>Totalt RBM20</c:v>
                </c:pt>
              </c:strCache>
            </c:strRef>
          </c:cat>
          <c:val>
            <c:numRef>
              <c:f>'Ark1'!$B$2:$B$37</c:f>
              <c:numCache>
                <c:formatCode>General</c:formatCode>
                <c:ptCount val="36"/>
                <c:pt idx="0">
                  <c:v>98</c:v>
                </c:pt>
                <c:pt idx="1">
                  <c:v>97</c:v>
                </c:pt>
                <c:pt idx="2">
                  <c:v>96</c:v>
                </c:pt>
                <c:pt idx="3">
                  <c:v>96</c:v>
                </c:pt>
                <c:pt idx="4">
                  <c:v>96</c:v>
                </c:pt>
                <c:pt idx="5">
                  <c:v>96</c:v>
                </c:pt>
                <c:pt idx="6">
                  <c:v>95</c:v>
                </c:pt>
                <c:pt idx="7">
                  <c:v>95</c:v>
                </c:pt>
                <c:pt idx="8">
                  <c:v>95</c:v>
                </c:pt>
                <c:pt idx="9">
                  <c:v>93</c:v>
                </c:pt>
                <c:pt idx="10">
                  <c:v>93</c:v>
                </c:pt>
                <c:pt idx="11">
                  <c:v>93</c:v>
                </c:pt>
                <c:pt idx="12">
                  <c:v>92</c:v>
                </c:pt>
                <c:pt idx="13">
                  <c:v>92</c:v>
                </c:pt>
                <c:pt idx="14">
                  <c:v>97</c:v>
                </c:pt>
                <c:pt idx="15">
                  <c:v>91</c:v>
                </c:pt>
                <c:pt idx="16">
                  <c:v>91</c:v>
                </c:pt>
                <c:pt idx="17">
                  <c:v>90</c:v>
                </c:pt>
                <c:pt idx="18">
                  <c:v>89</c:v>
                </c:pt>
                <c:pt idx="19">
                  <c:v>89</c:v>
                </c:pt>
                <c:pt idx="20">
                  <c:v>88</c:v>
                </c:pt>
                <c:pt idx="21">
                  <c:v>88</c:v>
                </c:pt>
                <c:pt idx="22">
                  <c:v>85</c:v>
                </c:pt>
                <c:pt idx="23">
                  <c:v>85</c:v>
                </c:pt>
                <c:pt idx="24">
                  <c:v>85</c:v>
                </c:pt>
                <c:pt idx="25">
                  <c:v>84</c:v>
                </c:pt>
                <c:pt idx="26">
                  <c:v>82</c:v>
                </c:pt>
                <c:pt idx="27">
                  <c:v>82</c:v>
                </c:pt>
                <c:pt idx="28">
                  <c:v>79</c:v>
                </c:pt>
                <c:pt idx="29">
                  <c:v>78</c:v>
                </c:pt>
                <c:pt idx="30">
                  <c:v>75</c:v>
                </c:pt>
                <c:pt idx="31">
                  <c:v>74</c:v>
                </c:pt>
                <c:pt idx="32">
                  <c:v>86</c:v>
                </c:pt>
                <c:pt idx="33">
                  <c:v>87</c:v>
                </c:pt>
                <c:pt idx="34">
                  <c:v>88</c:v>
                </c:pt>
                <c:pt idx="35">
                  <c:v>89</c:v>
                </c:pt>
              </c:numCache>
            </c:numRef>
          </c:val>
          <c:extLst>
            <c:ext xmlns:c16="http://schemas.microsoft.com/office/drawing/2014/chart" uri="{C3380CC4-5D6E-409C-BE32-E72D297353CC}">
              <c16:uniqueId val="{0000000E-281F-4A77-9B44-03683B8947BC}"/>
            </c:ext>
          </c:extLst>
        </c:ser>
        <c:dLbls>
          <c:showLegendKey val="0"/>
          <c:showVal val="1"/>
          <c:showCatName val="0"/>
          <c:showSerName val="0"/>
          <c:showPercent val="0"/>
          <c:showBubbleSize val="0"/>
        </c:dLbls>
        <c:gapWidth val="150"/>
        <c:axId val="226584064"/>
        <c:axId val="226585600"/>
      </c:barChart>
      <c:catAx>
        <c:axId val="226584064"/>
        <c:scaling>
          <c:orientation val="maxMin"/>
        </c:scaling>
        <c:delete val="0"/>
        <c:axPos val="l"/>
        <c:numFmt formatCode="General" sourceLinked="1"/>
        <c:majorTickMark val="out"/>
        <c:minorTickMark val="none"/>
        <c:tickLblPos val="nextTo"/>
        <c:crossAx val="226585600"/>
        <c:crosses val="autoZero"/>
        <c:auto val="1"/>
        <c:lblAlgn val="ctr"/>
        <c:lblOffset val="100"/>
        <c:noMultiLvlLbl val="0"/>
      </c:catAx>
      <c:valAx>
        <c:axId val="226585600"/>
        <c:scaling>
          <c:orientation val="minMax"/>
          <c:min val="0"/>
        </c:scaling>
        <c:delete val="0"/>
        <c:axPos val="t"/>
        <c:numFmt formatCode="General" sourceLinked="1"/>
        <c:majorTickMark val="out"/>
        <c:minorTickMark val="none"/>
        <c:tickLblPos val="nextTo"/>
        <c:crossAx val="226584064"/>
        <c:crosses val="autoZero"/>
        <c:crossBetween val="between"/>
      </c:valAx>
      <c:spPr>
        <a:noFill/>
        <a:ln w="23797">
          <a:noFill/>
        </a:ln>
      </c:spPr>
    </c:plotArea>
    <c:plotVisOnly val="1"/>
    <c:dispBlanksAs val="gap"/>
    <c:showDLblsOverMax val="0"/>
  </c:chart>
  <c:spPr>
    <a:ln>
      <a:noFill/>
    </a:ln>
  </c:spPr>
  <c:txPr>
    <a:bodyPr/>
    <a:lstStyle/>
    <a:p>
      <a:pPr>
        <a:defRPr sz="1000" b="1"/>
      </a:pPr>
      <a:endParaRPr lang="nb-NO"/>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'Ark1'!$B$1</c:f>
              <c:strCache>
                <c:ptCount val="1"/>
                <c:pt idx="0">
                  <c:v>2020</c:v>
                </c:pt>
              </c:strCache>
            </c:strRef>
          </c:tx>
          <c:spPr>
            <a:solidFill>
              <a:srgbClr val="0070C0"/>
            </a:solidFill>
            <a:ln>
              <a:solidFill>
                <a:sysClr val="windowText" lastClr="000000"/>
              </a:solidFill>
            </a:ln>
          </c:spPr>
          <c:invertIfNegative val="0"/>
          <c:dPt>
            <c:idx val="1"/>
            <c:invertIfNegative val="0"/>
            <c:bubble3D val="0"/>
            <c:extLst>
              <c:ext xmlns:c16="http://schemas.microsoft.com/office/drawing/2014/chart" uri="{C3380CC4-5D6E-409C-BE32-E72D297353CC}">
                <c16:uniqueId val="{00000000-BF40-45C0-8B90-9F57385CB12B}"/>
              </c:ext>
            </c:extLst>
          </c:dPt>
          <c:dPt>
            <c:idx val="10"/>
            <c:invertIfNegative val="0"/>
            <c:bubble3D val="0"/>
            <c:extLst>
              <c:ext xmlns:c16="http://schemas.microsoft.com/office/drawing/2014/chart" uri="{C3380CC4-5D6E-409C-BE32-E72D297353CC}">
                <c16:uniqueId val="{00000001-BF40-45C0-8B90-9F57385CB12B}"/>
              </c:ext>
            </c:extLst>
          </c:dPt>
          <c:dPt>
            <c:idx val="27"/>
            <c:invertIfNegative val="0"/>
            <c:bubble3D val="0"/>
            <c:spPr>
              <a:solidFill>
                <a:schemeClr val="tx2">
                  <a:lumMod val="20000"/>
                  <a:lumOff val="80000"/>
                </a:schemeClr>
              </a:solidFill>
              <a:ln>
                <a:solidFill>
                  <a:sysClr val="windowText" lastClr="000000"/>
                </a:solidFill>
              </a:ln>
            </c:spPr>
            <c:extLst>
              <c:ext xmlns:c16="http://schemas.microsoft.com/office/drawing/2014/chart" uri="{C3380CC4-5D6E-409C-BE32-E72D297353CC}">
                <c16:uniqueId val="{00000003-BF40-45C0-8B90-9F57385CB12B}"/>
              </c:ext>
            </c:extLst>
          </c:dPt>
          <c:dPt>
            <c:idx val="30"/>
            <c:invertIfNegative val="0"/>
            <c:bubble3D val="0"/>
            <c:extLst>
              <c:ext xmlns:c16="http://schemas.microsoft.com/office/drawing/2014/chart" uri="{C3380CC4-5D6E-409C-BE32-E72D297353CC}">
                <c16:uniqueId val="{00000004-BF40-45C0-8B90-9F57385CB12B}"/>
              </c:ext>
            </c:extLst>
          </c:dPt>
          <c:dPt>
            <c:idx val="31"/>
            <c:invertIfNegative val="0"/>
            <c:bubble3D val="0"/>
            <c:extLst>
              <c:ext xmlns:c16="http://schemas.microsoft.com/office/drawing/2014/chart" uri="{C3380CC4-5D6E-409C-BE32-E72D297353CC}">
                <c16:uniqueId val="{00000005-BF40-45C0-8B90-9F57385CB12B}"/>
              </c:ext>
            </c:extLst>
          </c:dPt>
          <c:dPt>
            <c:idx val="32"/>
            <c:invertIfNegative val="0"/>
            <c:bubble3D val="0"/>
            <c:spPr>
              <a:solidFill>
                <a:schemeClr val="accent6">
                  <a:lumMod val="20000"/>
                  <a:lumOff val="80000"/>
                </a:schemeClr>
              </a:solidFill>
              <a:ln>
                <a:solidFill>
                  <a:sysClr val="windowText" lastClr="000000"/>
                </a:solidFill>
              </a:ln>
            </c:spPr>
            <c:extLst>
              <c:ext xmlns:c16="http://schemas.microsoft.com/office/drawing/2014/chart" uri="{C3380CC4-5D6E-409C-BE32-E72D297353CC}">
                <c16:uniqueId val="{00000007-BF40-45C0-8B90-9F57385CB12B}"/>
              </c:ext>
            </c:extLst>
          </c:dPt>
          <c:dPt>
            <c:idx val="33"/>
            <c:invertIfNegative val="0"/>
            <c:bubble3D val="0"/>
            <c:spPr>
              <a:solidFill>
                <a:srgbClr val="FFFF00"/>
              </a:solidFill>
              <a:ln>
                <a:solidFill>
                  <a:sysClr val="windowText" lastClr="000000"/>
                </a:solidFill>
              </a:ln>
            </c:spPr>
            <c:extLst>
              <c:ext xmlns:c16="http://schemas.microsoft.com/office/drawing/2014/chart" uri="{C3380CC4-5D6E-409C-BE32-E72D297353CC}">
                <c16:uniqueId val="{00000009-BF40-45C0-8B90-9F57385CB12B}"/>
              </c:ext>
            </c:extLst>
          </c:dPt>
          <c:dPt>
            <c:idx val="34"/>
            <c:invertIfNegative val="0"/>
            <c:bubble3D val="0"/>
            <c:spPr>
              <a:solidFill>
                <a:srgbClr val="FFC000"/>
              </a:solidFill>
              <a:ln>
                <a:solidFill>
                  <a:sysClr val="windowText" lastClr="000000"/>
                </a:solidFill>
              </a:ln>
            </c:spPr>
            <c:extLst>
              <c:ext xmlns:c16="http://schemas.microsoft.com/office/drawing/2014/chart" uri="{C3380CC4-5D6E-409C-BE32-E72D297353CC}">
                <c16:uniqueId val="{0000000B-BF40-45C0-8B90-9F57385CB12B}"/>
              </c:ext>
            </c:extLst>
          </c:dPt>
          <c:dPt>
            <c:idx val="35"/>
            <c:invertIfNegative val="0"/>
            <c:bubble3D val="0"/>
            <c:spPr>
              <a:solidFill>
                <a:srgbClr val="FF0000"/>
              </a:solidFill>
              <a:ln>
                <a:solidFill>
                  <a:sysClr val="windowText" lastClr="000000"/>
                </a:solidFill>
              </a:ln>
            </c:spPr>
            <c:extLst>
              <c:ext xmlns:c16="http://schemas.microsoft.com/office/drawing/2014/chart" uri="{C3380CC4-5D6E-409C-BE32-E72D297353CC}">
                <c16:uniqueId val="{0000000D-BF40-45C0-8B90-9F57385CB12B}"/>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'Ark1'!$A$2:$A$37</c:f>
              <c:strCache>
                <c:ptCount val="36"/>
                <c:pt idx="0">
                  <c:v>A</c:v>
                </c:pt>
                <c:pt idx="1">
                  <c:v>I</c:v>
                </c:pt>
                <c:pt idx="2">
                  <c:v>M</c:v>
                </c:pt>
                <c:pt idx="3">
                  <c:v>H</c:v>
                </c:pt>
                <c:pt idx="4">
                  <c:v>L</c:v>
                </c:pt>
                <c:pt idx="5">
                  <c:v>E</c:v>
                </c:pt>
                <c:pt idx="6">
                  <c:v>W</c:v>
                </c:pt>
                <c:pt idx="7">
                  <c:v>B</c:v>
                </c:pt>
                <c:pt idx="8">
                  <c:v>G</c:v>
                </c:pt>
                <c:pt idx="9">
                  <c:v>J</c:v>
                </c:pt>
                <c:pt idx="10">
                  <c:v>K</c:v>
                </c:pt>
                <c:pt idx="11">
                  <c:v>Q</c:v>
                </c:pt>
                <c:pt idx="12">
                  <c:v>Æ</c:v>
                </c:pt>
                <c:pt idx="13">
                  <c:v>T</c:v>
                </c:pt>
                <c:pt idx="14">
                  <c:v>U</c:v>
                </c:pt>
                <c:pt idx="15">
                  <c:v>Å</c:v>
                </c:pt>
                <c:pt idx="16">
                  <c:v>AB</c:v>
                </c:pt>
                <c:pt idx="17">
                  <c:v>F</c:v>
                </c:pt>
                <c:pt idx="18">
                  <c:v>N</c:v>
                </c:pt>
                <c:pt idx="19">
                  <c:v>P</c:v>
                </c:pt>
                <c:pt idx="20">
                  <c:v>R</c:v>
                </c:pt>
                <c:pt idx="21">
                  <c:v>V</c:v>
                </c:pt>
                <c:pt idx="22">
                  <c:v>Z</c:v>
                </c:pt>
                <c:pt idx="23">
                  <c:v>AA</c:v>
                </c:pt>
                <c:pt idx="24">
                  <c:v>C</c:v>
                </c:pt>
                <c:pt idx="25">
                  <c:v>D</c:v>
                </c:pt>
                <c:pt idx="26">
                  <c:v>2020: VØR</c:v>
                </c:pt>
                <c:pt idx="27">
                  <c:v>2018: VØR</c:v>
                </c:pt>
                <c:pt idx="28">
                  <c:v>S</c:v>
                </c:pt>
                <c:pt idx="29">
                  <c:v>Ø</c:v>
                </c:pt>
                <c:pt idx="30">
                  <c:v>Y</c:v>
                </c:pt>
                <c:pt idx="31">
                  <c:v>X</c:v>
                </c:pt>
                <c:pt idx="32">
                  <c:v>Totalt Storby</c:v>
                </c:pt>
                <c:pt idx="33">
                  <c:v>Totalt Innsikt</c:v>
                </c:pt>
                <c:pt idx="34">
                  <c:v>Totalt SeSammen</c:v>
                </c:pt>
                <c:pt idx="35">
                  <c:v>Totalt RBM20</c:v>
                </c:pt>
              </c:strCache>
            </c:strRef>
          </c:cat>
          <c:val>
            <c:numRef>
              <c:f>'Ark1'!$B$2:$B$37</c:f>
              <c:numCache>
                <c:formatCode>General</c:formatCode>
                <c:ptCount val="36"/>
                <c:pt idx="0">
                  <c:v>89</c:v>
                </c:pt>
                <c:pt idx="1">
                  <c:v>86</c:v>
                </c:pt>
                <c:pt idx="2">
                  <c:v>85</c:v>
                </c:pt>
                <c:pt idx="3">
                  <c:v>84</c:v>
                </c:pt>
                <c:pt idx="4">
                  <c:v>84</c:v>
                </c:pt>
                <c:pt idx="5">
                  <c:v>83</c:v>
                </c:pt>
                <c:pt idx="6">
                  <c:v>82</c:v>
                </c:pt>
                <c:pt idx="7">
                  <c:v>81</c:v>
                </c:pt>
                <c:pt idx="8">
                  <c:v>81</c:v>
                </c:pt>
                <c:pt idx="9">
                  <c:v>81</c:v>
                </c:pt>
                <c:pt idx="10">
                  <c:v>81</c:v>
                </c:pt>
                <c:pt idx="11">
                  <c:v>81</c:v>
                </c:pt>
                <c:pt idx="12">
                  <c:v>81</c:v>
                </c:pt>
                <c:pt idx="13">
                  <c:v>80</c:v>
                </c:pt>
                <c:pt idx="14">
                  <c:v>80</c:v>
                </c:pt>
                <c:pt idx="15">
                  <c:v>80</c:v>
                </c:pt>
                <c:pt idx="16">
                  <c:v>80</c:v>
                </c:pt>
                <c:pt idx="17">
                  <c:v>79</c:v>
                </c:pt>
                <c:pt idx="18">
                  <c:v>79</c:v>
                </c:pt>
                <c:pt idx="19">
                  <c:v>79</c:v>
                </c:pt>
                <c:pt idx="20">
                  <c:v>79</c:v>
                </c:pt>
                <c:pt idx="21">
                  <c:v>79</c:v>
                </c:pt>
                <c:pt idx="22">
                  <c:v>79</c:v>
                </c:pt>
                <c:pt idx="23">
                  <c:v>79</c:v>
                </c:pt>
                <c:pt idx="24">
                  <c:v>78</c:v>
                </c:pt>
                <c:pt idx="25">
                  <c:v>78</c:v>
                </c:pt>
                <c:pt idx="26">
                  <c:v>78</c:v>
                </c:pt>
                <c:pt idx="27">
                  <c:v>77</c:v>
                </c:pt>
                <c:pt idx="28">
                  <c:v>77</c:v>
                </c:pt>
                <c:pt idx="29">
                  <c:v>76</c:v>
                </c:pt>
                <c:pt idx="30">
                  <c:v>75</c:v>
                </c:pt>
                <c:pt idx="31">
                  <c:v>73</c:v>
                </c:pt>
                <c:pt idx="32">
                  <c:v>81</c:v>
                </c:pt>
                <c:pt idx="33">
                  <c:v>78</c:v>
                </c:pt>
                <c:pt idx="34">
                  <c:v>79</c:v>
                </c:pt>
                <c:pt idx="35">
                  <c:v>80</c:v>
                </c:pt>
              </c:numCache>
            </c:numRef>
          </c:val>
          <c:extLst>
            <c:ext xmlns:c16="http://schemas.microsoft.com/office/drawing/2014/chart" uri="{C3380CC4-5D6E-409C-BE32-E72D297353CC}">
              <c16:uniqueId val="{0000000E-BF40-45C0-8B90-9F57385CB12B}"/>
            </c:ext>
          </c:extLst>
        </c:ser>
        <c:dLbls>
          <c:showLegendKey val="0"/>
          <c:showVal val="1"/>
          <c:showCatName val="0"/>
          <c:showSerName val="0"/>
          <c:showPercent val="0"/>
          <c:showBubbleSize val="0"/>
        </c:dLbls>
        <c:gapWidth val="150"/>
        <c:axId val="226584064"/>
        <c:axId val="226585600"/>
      </c:barChart>
      <c:catAx>
        <c:axId val="226584064"/>
        <c:scaling>
          <c:orientation val="maxMin"/>
        </c:scaling>
        <c:delete val="0"/>
        <c:axPos val="l"/>
        <c:numFmt formatCode="General" sourceLinked="1"/>
        <c:majorTickMark val="out"/>
        <c:minorTickMark val="none"/>
        <c:tickLblPos val="nextTo"/>
        <c:crossAx val="226585600"/>
        <c:crosses val="autoZero"/>
        <c:auto val="1"/>
        <c:lblAlgn val="ctr"/>
        <c:lblOffset val="100"/>
        <c:noMultiLvlLbl val="0"/>
      </c:catAx>
      <c:valAx>
        <c:axId val="226585600"/>
        <c:scaling>
          <c:orientation val="minMax"/>
          <c:min val="0"/>
        </c:scaling>
        <c:delete val="0"/>
        <c:axPos val="t"/>
        <c:numFmt formatCode="General" sourceLinked="1"/>
        <c:majorTickMark val="out"/>
        <c:minorTickMark val="none"/>
        <c:tickLblPos val="nextTo"/>
        <c:crossAx val="226584064"/>
        <c:crosses val="autoZero"/>
        <c:crossBetween val="between"/>
      </c:valAx>
      <c:spPr>
        <a:noFill/>
        <a:ln w="23797">
          <a:noFill/>
        </a:ln>
      </c:spPr>
    </c:plotArea>
    <c:plotVisOnly val="1"/>
    <c:dispBlanksAs val="gap"/>
    <c:showDLblsOverMax val="0"/>
  </c:chart>
  <c:spPr>
    <a:ln>
      <a:noFill/>
    </a:ln>
  </c:spPr>
  <c:txPr>
    <a:bodyPr/>
    <a:lstStyle/>
    <a:p>
      <a:pPr>
        <a:defRPr sz="1000" b="1"/>
      </a:pPr>
      <a:endParaRPr lang="nb-NO"/>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'Ark1'!$B$1</c:f>
              <c:strCache>
                <c:ptCount val="1"/>
                <c:pt idx="0">
                  <c:v>2020</c:v>
                </c:pt>
              </c:strCache>
            </c:strRef>
          </c:tx>
          <c:spPr>
            <a:solidFill>
              <a:srgbClr val="92D050"/>
            </a:solidFill>
            <a:ln>
              <a:solidFill>
                <a:sysClr val="windowText" lastClr="000000"/>
              </a:solidFill>
            </a:ln>
          </c:spPr>
          <c:invertIfNegative val="0"/>
          <c:dPt>
            <c:idx val="4"/>
            <c:invertIfNegative val="0"/>
            <c:bubble3D val="0"/>
            <c:spPr>
              <a:solidFill>
                <a:schemeClr val="accent3">
                  <a:lumMod val="20000"/>
                  <a:lumOff val="80000"/>
                </a:schemeClr>
              </a:solidFill>
              <a:ln>
                <a:solidFill>
                  <a:sysClr val="windowText" lastClr="000000"/>
                </a:solidFill>
              </a:ln>
            </c:spPr>
            <c:extLst>
              <c:ext xmlns:c16="http://schemas.microsoft.com/office/drawing/2014/chart" uri="{C3380CC4-5D6E-409C-BE32-E72D297353CC}">
                <c16:uniqueId val="{00000001-124E-4D74-853E-85BE174DB97B}"/>
              </c:ext>
            </c:extLst>
          </c:dPt>
          <c:dPt>
            <c:idx val="11"/>
            <c:invertIfNegative val="0"/>
            <c:bubble3D val="0"/>
            <c:extLst>
              <c:ext xmlns:c16="http://schemas.microsoft.com/office/drawing/2014/chart" uri="{C3380CC4-5D6E-409C-BE32-E72D297353CC}">
                <c16:uniqueId val="{00000002-124E-4D74-853E-85BE174DB97B}"/>
              </c:ext>
            </c:extLst>
          </c:dPt>
          <c:dPt>
            <c:idx val="25"/>
            <c:invertIfNegative val="0"/>
            <c:bubble3D val="0"/>
            <c:extLst>
              <c:ext xmlns:c16="http://schemas.microsoft.com/office/drawing/2014/chart" uri="{C3380CC4-5D6E-409C-BE32-E72D297353CC}">
                <c16:uniqueId val="{00000003-124E-4D74-853E-85BE174DB97B}"/>
              </c:ext>
            </c:extLst>
          </c:dPt>
          <c:dPt>
            <c:idx val="30"/>
            <c:invertIfNegative val="0"/>
            <c:bubble3D val="0"/>
            <c:extLst>
              <c:ext xmlns:c16="http://schemas.microsoft.com/office/drawing/2014/chart" uri="{C3380CC4-5D6E-409C-BE32-E72D297353CC}">
                <c16:uniqueId val="{00000004-124E-4D74-853E-85BE174DB97B}"/>
              </c:ext>
            </c:extLst>
          </c:dPt>
          <c:dPt>
            <c:idx val="31"/>
            <c:invertIfNegative val="0"/>
            <c:bubble3D val="0"/>
            <c:extLst>
              <c:ext xmlns:c16="http://schemas.microsoft.com/office/drawing/2014/chart" uri="{C3380CC4-5D6E-409C-BE32-E72D297353CC}">
                <c16:uniqueId val="{00000005-124E-4D74-853E-85BE174DB97B}"/>
              </c:ext>
            </c:extLst>
          </c:dPt>
          <c:dPt>
            <c:idx val="32"/>
            <c:invertIfNegative val="0"/>
            <c:bubble3D val="0"/>
            <c:spPr>
              <a:solidFill>
                <a:schemeClr val="tx2">
                  <a:lumMod val="20000"/>
                  <a:lumOff val="80000"/>
                </a:schemeClr>
              </a:solidFill>
              <a:ln>
                <a:solidFill>
                  <a:sysClr val="windowText" lastClr="000000"/>
                </a:solidFill>
              </a:ln>
            </c:spPr>
            <c:extLst>
              <c:ext xmlns:c16="http://schemas.microsoft.com/office/drawing/2014/chart" uri="{C3380CC4-5D6E-409C-BE32-E72D297353CC}">
                <c16:uniqueId val="{00000007-124E-4D74-853E-85BE174DB97B}"/>
              </c:ext>
            </c:extLst>
          </c:dPt>
          <c:dPt>
            <c:idx val="33"/>
            <c:invertIfNegative val="0"/>
            <c:bubble3D val="0"/>
            <c:spPr>
              <a:solidFill>
                <a:schemeClr val="tx2">
                  <a:lumMod val="40000"/>
                  <a:lumOff val="60000"/>
                </a:schemeClr>
              </a:solidFill>
              <a:ln>
                <a:solidFill>
                  <a:sysClr val="windowText" lastClr="000000"/>
                </a:solidFill>
              </a:ln>
            </c:spPr>
            <c:extLst>
              <c:ext xmlns:c16="http://schemas.microsoft.com/office/drawing/2014/chart" uri="{C3380CC4-5D6E-409C-BE32-E72D297353CC}">
                <c16:uniqueId val="{00000009-124E-4D74-853E-85BE174DB97B}"/>
              </c:ext>
            </c:extLst>
          </c:dPt>
          <c:dPt>
            <c:idx val="34"/>
            <c:invertIfNegative val="0"/>
            <c:bubble3D val="0"/>
            <c:spPr>
              <a:solidFill>
                <a:schemeClr val="tx2">
                  <a:lumMod val="60000"/>
                  <a:lumOff val="40000"/>
                </a:schemeClr>
              </a:solidFill>
              <a:ln>
                <a:solidFill>
                  <a:sysClr val="windowText" lastClr="000000"/>
                </a:solidFill>
              </a:ln>
            </c:spPr>
            <c:extLst>
              <c:ext xmlns:c16="http://schemas.microsoft.com/office/drawing/2014/chart" uri="{C3380CC4-5D6E-409C-BE32-E72D297353CC}">
                <c16:uniqueId val="{0000000B-124E-4D74-853E-85BE174DB97B}"/>
              </c:ext>
            </c:extLst>
          </c:dPt>
          <c:dPt>
            <c:idx val="35"/>
            <c:invertIfNegative val="0"/>
            <c:bubble3D val="0"/>
            <c:spPr>
              <a:solidFill>
                <a:schemeClr val="tx2">
                  <a:lumMod val="75000"/>
                </a:schemeClr>
              </a:solidFill>
              <a:ln>
                <a:solidFill>
                  <a:sysClr val="windowText" lastClr="000000"/>
                </a:solidFill>
              </a:ln>
            </c:spPr>
            <c:extLst>
              <c:ext xmlns:c16="http://schemas.microsoft.com/office/drawing/2014/chart" uri="{C3380CC4-5D6E-409C-BE32-E72D297353CC}">
                <c16:uniqueId val="{0000000D-124E-4D74-853E-85BE174DB97B}"/>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'Ark1'!$A$2:$A$37</c:f>
              <c:strCache>
                <c:ptCount val="36"/>
                <c:pt idx="0">
                  <c:v>Q</c:v>
                </c:pt>
                <c:pt idx="1">
                  <c:v>M</c:v>
                </c:pt>
                <c:pt idx="2">
                  <c:v>T</c:v>
                </c:pt>
                <c:pt idx="3">
                  <c:v>2020: VØR</c:v>
                </c:pt>
                <c:pt idx="4">
                  <c:v>2018: VØR</c:v>
                </c:pt>
                <c:pt idx="5">
                  <c:v>U</c:v>
                </c:pt>
                <c:pt idx="6">
                  <c:v>AB</c:v>
                </c:pt>
                <c:pt idx="7">
                  <c:v>L</c:v>
                </c:pt>
                <c:pt idx="8">
                  <c:v>S</c:v>
                </c:pt>
                <c:pt idx="9">
                  <c:v>Ø</c:v>
                </c:pt>
                <c:pt idx="10">
                  <c:v>K</c:v>
                </c:pt>
                <c:pt idx="11">
                  <c:v>J</c:v>
                </c:pt>
                <c:pt idx="12">
                  <c:v>D</c:v>
                </c:pt>
                <c:pt idx="13">
                  <c:v>V</c:v>
                </c:pt>
                <c:pt idx="14">
                  <c:v>X</c:v>
                </c:pt>
                <c:pt idx="15">
                  <c:v>Æ</c:v>
                </c:pt>
                <c:pt idx="16">
                  <c:v>F</c:v>
                </c:pt>
                <c:pt idx="17">
                  <c:v>AA</c:v>
                </c:pt>
                <c:pt idx="18">
                  <c:v>C</c:v>
                </c:pt>
                <c:pt idx="19">
                  <c:v>G</c:v>
                </c:pt>
                <c:pt idx="20">
                  <c:v>P</c:v>
                </c:pt>
                <c:pt idx="21">
                  <c:v>N</c:v>
                </c:pt>
                <c:pt idx="22">
                  <c:v>I</c:v>
                </c:pt>
                <c:pt idx="23">
                  <c:v>R</c:v>
                </c:pt>
                <c:pt idx="24">
                  <c:v>Z</c:v>
                </c:pt>
                <c:pt idx="25">
                  <c:v>A</c:v>
                </c:pt>
                <c:pt idx="26">
                  <c:v>W</c:v>
                </c:pt>
                <c:pt idx="27">
                  <c:v>H</c:v>
                </c:pt>
                <c:pt idx="28">
                  <c:v>Y</c:v>
                </c:pt>
                <c:pt idx="29">
                  <c:v>Å</c:v>
                </c:pt>
                <c:pt idx="30">
                  <c:v>E</c:v>
                </c:pt>
                <c:pt idx="31">
                  <c:v>B</c:v>
                </c:pt>
                <c:pt idx="32">
                  <c:v>Totalt Storby</c:v>
                </c:pt>
                <c:pt idx="33">
                  <c:v>Totalt Innsikt</c:v>
                </c:pt>
                <c:pt idx="34">
                  <c:v>Totalt SeSammen</c:v>
                </c:pt>
                <c:pt idx="35">
                  <c:v>Totalt RBM20</c:v>
                </c:pt>
              </c:strCache>
            </c:strRef>
          </c:cat>
          <c:val>
            <c:numRef>
              <c:f>'Ark1'!$B$2:$B$37</c:f>
              <c:numCache>
                <c:formatCode>General</c:formatCode>
                <c:ptCount val="36"/>
                <c:pt idx="0">
                  <c:v>74</c:v>
                </c:pt>
                <c:pt idx="1">
                  <c:v>66</c:v>
                </c:pt>
                <c:pt idx="2">
                  <c:v>66</c:v>
                </c:pt>
                <c:pt idx="3">
                  <c:v>65</c:v>
                </c:pt>
                <c:pt idx="4">
                  <c:v>66</c:v>
                </c:pt>
                <c:pt idx="5">
                  <c:v>63</c:v>
                </c:pt>
                <c:pt idx="6">
                  <c:v>60</c:v>
                </c:pt>
                <c:pt idx="7">
                  <c:v>57</c:v>
                </c:pt>
                <c:pt idx="8">
                  <c:v>57</c:v>
                </c:pt>
                <c:pt idx="9">
                  <c:v>57</c:v>
                </c:pt>
                <c:pt idx="10">
                  <c:v>54</c:v>
                </c:pt>
                <c:pt idx="11">
                  <c:v>53</c:v>
                </c:pt>
                <c:pt idx="12">
                  <c:v>52</c:v>
                </c:pt>
                <c:pt idx="13">
                  <c:v>52</c:v>
                </c:pt>
                <c:pt idx="14">
                  <c:v>52</c:v>
                </c:pt>
                <c:pt idx="15">
                  <c:v>52</c:v>
                </c:pt>
                <c:pt idx="16">
                  <c:v>50</c:v>
                </c:pt>
                <c:pt idx="17">
                  <c:v>48</c:v>
                </c:pt>
                <c:pt idx="18">
                  <c:v>47</c:v>
                </c:pt>
                <c:pt idx="19">
                  <c:v>47</c:v>
                </c:pt>
                <c:pt idx="20">
                  <c:v>47</c:v>
                </c:pt>
                <c:pt idx="21">
                  <c:v>46</c:v>
                </c:pt>
                <c:pt idx="22">
                  <c:v>45</c:v>
                </c:pt>
                <c:pt idx="23">
                  <c:v>43</c:v>
                </c:pt>
                <c:pt idx="24">
                  <c:v>43</c:v>
                </c:pt>
                <c:pt idx="25">
                  <c:v>42</c:v>
                </c:pt>
                <c:pt idx="26">
                  <c:v>42</c:v>
                </c:pt>
                <c:pt idx="27">
                  <c:v>39</c:v>
                </c:pt>
                <c:pt idx="28">
                  <c:v>37</c:v>
                </c:pt>
                <c:pt idx="29">
                  <c:v>37</c:v>
                </c:pt>
                <c:pt idx="30">
                  <c:v>34</c:v>
                </c:pt>
                <c:pt idx="31">
                  <c:v>29</c:v>
                </c:pt>
                <c:pt idx="32">
                  <c:v>44</c:v>
                </c:pt>
                <c:pt idx="33">
                  <c:v>45</c:v>
                </c:pt>
                <c:pt idx="34">
                  <c:v>51</c:v>
                </c:pt>
                <c:pt idx="35">
                  <c:v>48</c:v>
                </c:pt>
              </c:numCache>
            </c:numRef>
          </c:val>
          <c:extLst>
            <c:ext xmlns:c16="http://schemas.microsoft.com/office/drawing/2014/chart" uri="{C3380CC4-5D6E-409C-BE32-E72D297353CC}">
              <c16:uniqueId val="{0000000E-124E-4D74-853E-85BE174DB97B}"/>
            </c:ext>
          </c:extLst>
        </c:ser>
        <c:dLbls>
          <c:showLegendKey val="0"/>
          <c:showVal val="1"/>
          <c:showCatName val="0"/>
          <c:showSerName val="0"/>
          <c:showPercent val="0"/>
          <c:showBubbleSize val="0"/>
        </c:dLbls>
        <c:gapWidth val="150"/>
        <c:axId val="226584064"/>
        <c:axId val="226585600"/>
      </c:barChart>
      <c:catAx>
        <c:axId val="226584064"/>
        <c:scaling>
          <c:orientation val="maxMin"/>
        </c:scaling>
        <c:delete val="0"/>
        <c:axPos val="l"/>
        <c:numFmt formatCode="General" sourceLinked="1"/>
        <c:majorTickMark val="out"/>
        <c:minorTickMark val="none"/>
        <c:tickLblPos val="nextTo"/>
        <c:crossAx val="226585600"/>
        <c:crosses val="autoZero"/>
        <c:auto val="1"/>
        <c:lblAlgn val="ctr"/>
        <c:lblOffset val="100"/>
        <c:noMultiLvlLbl val="0"/>
      </c:catAx>
      <c:valAx>
        <c:axId val="226585600"/>
        <c:scaling>
          <c:orientation val="minMax"/>
          <c:min val="0"/>
        </c:scaling>
        <c:delete val="0"/>
        <c:axPos val="t"/>
        <c:numFmt formatCode="General" sourceLinked="1"/>
        <c:majorTickMark val="out"/>
        <c:minorTickMark val="none"/>
        <c:tickLblPos val="nextTo"/>
        <c:crossAx val="226584064"/>
        <c:crosses val="autoZero"/>
        <c:crossBetween val="between"/>
      </c:valAx>
      <c:spPr>
        <a:noFill/>
        <a:ln w="23797">
          <a:noFill/>
        </a:ln>
      </c:spPr>
    </c:plotArea>
    <c:plotVisOnly val="1"/>
    <c:dispBlanksAs val="gap"/>
    <c:showDLblsOverMax val="0"/>
  </c:chart>
  <c:spPr>
    <a:ln>
      <a:noFill/>
    </a:ln>
  </c:spPr>
  <c:txPr>
    <a:bodyPr/>
    <a:lstStyle/>
    <a:p>
      <a:pPr>
        <a:defRPr sz="1000" b="1"/>
      </a:pPr>
      <a:endParaRPr lang="nb-NO"/>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'Ark1'!$B$1</c:f>
              <c:strCache>
                <c:ptCount val="1"/>
                <c:pt idx="0">
                  <c:v>2020</c:v>
                </c:pt>
              </c:strCache>
            </c:strRef>
          </c:tx>
          <c:spPr>
            <a:solidFill>
              <a:srgbClr val="0070C0"/>
            </a:solidFill>
            <a:ln>
              <a:solidFill>
                <a:sysClr val="windowText" lastClr="000000"/>
              </a:solidFill>
            </a:ln>
          </c:spPr>
          <c:invertIfNegative val="0"/>
          <c:dPt>
            <c:idx val="13"/>
            <c:invertIfNegative val="0"/>
            <c:bubble3D val="0"/>
            <c:extLst>
              <c:ext xmlns:c16="http://schemas.microsoft.com/office/drawing/2014/chart" uri="{C3380CC4-5D6E-409C-BE32-E72D297353CC}">
                <c16:uniqueId val="{00000000-16F7-438E-B26E-55C8F3BF5142}"/>
              </c:ext>
            </c:extLst>
          </c:dPt>
          <c:dPt>
            <c:idx val="14"/>
            <c:invertIfNegative val="0"/>
            <c:bubble3D val="0"/>
            <c:spPr>
              <a:solidFill>
                <a:schemeClr val="tx2">
                  <a:lumMod val="20000"/>
                  <a:lumOff val="80000"/>
                </a:schemeClr>
              </a:solidFill>
              <a:ln>
                <a:solidFill>
                  <a:sysClr val="windowText" lastClr="000000"/>
                </a:solidFill>
              </a:ln>
            </c:spPr>
            <c:extLst>
              <c:ext xmlns:c16="http://schemas.microsoft.com/office/drawing/2014/chart" uri="{C3380CC4-5D6E-409C-BE32-E72D297353CC}">
                <c16:uniqueId val="{00000002-16F7-438E-B26E-55C8F3BF5142}"/>
              </c:ext>
            </c:extLst>
          </c:dPt>
          <c:dPt>
            <c:idx val="30"/>
            <c:invertIfNegative val="0"/>
            <c:bubble3D val="0"/>
            <c:extLst>
              <c:ext xmlns:c16="http://schemas.microsoft.com/office/drawing/2014/chart" uri="{C3380CC4-5D6E-409C-BE32-E72D297353CC}">
                <c16:uniqueId val="{00000003-16F7-438E-B26E-55C8F3BF5142}"/>
              </c:ext>
            </c:extLst>
          </c:dPt>
          <c:dPt>
            <c:idx val="31"/>
            <c:invertIfNegative val="0"/>
            <c:bubble3D val="0"/>
            <c:extLst>
              <c:ext xmlns:c16="http://schemas.microsoft.com/office/drawing/2014/chart" uri="{C3380CC4-5D6E-409C-BE32-E72D297353CC}">
                <c16:uniqueId val="{00000004-16F7-438E-B26E-55C8F3BF5142}"/>
              </c:ext>
            </c:extLst>
          </c:dPt>
          <c:dPt>
            <c:idx val="32"/>
            <c:invertIfNegative val="0"/>
            <c:bubble3D val="0"/>
            <c:spPr>
              <a:solidFill>
                <a:schemeClr val="accent6">
                  <a:lumMod val="20000"/>
                  <a:lumOff val="80000"/>
                </a:schemeClr>
              </a:solidFill>
              <a:ln>
                <a:solidFill>
                  <a:sysClr val="windowText" lastClr="000000"/>
                </a:solidFill>
              </a:ln>
            </c:spPr>
            <c:extLst>
              <c:ext xmlns:c16="http://schemas.microsoft.com/office/drawing/2014/chart" uri="{C3380CC4-5D6E-409C-BE32-E72D297353CC}">
                <c16:uniqueId val="{00000006-16F7-438E-B26E-55C8F3BF5142}"/>
              </c:ext>
            </c:extLst>
          </c:dPt>
          <c:dPt>
            <c:idx val="33"/>
            <c:invertIfNegative val="0"/>
            <c:bubble3D val="0"/>
            <c:spPr>
              <a:solidFill>
                <a:srgbClr val="FFFF00"/>
              </a:solidFill>
              <a:ln>
                <a:solidFill>
                  <a:sysClr val="windowText" lastClr="000000"/>
                </a:solidFill>
              </a:ln>
            </c:spPr>
            <c:extLst>
              <c:ext xmlns:c16="http://schemas.microsoft.com/office/drawing/2014/chart" uri="{C3380CC4-5D6E-409C-BE32-E72D297353CC}">
                <c16:uniqueId val="{00000008-16F7-438E-B26E-55C8F3BF5142}"/>
              </c:ext>
            </c:extLst>
          </c:dPt>
          <c:dPt>
            <c:idx val="34"/>
            <c:invertIfNegative val="0"/>
            <c:bubble3D val="0"/>
            <c:spPr>
              <a:solidFill>
                <a:srgbClr val="FFC000"/>
              </a:solidFill>
              <a:ln>
                <a:solidFill>
                  <a:sysClr val="windowText" lastClr="000000"/>
                </a:solidFill>
              </a:ln>
            </c:spPr>
            <c:extLst>
              <c:ext xmlns:c16="http://schemas.microsoft.com/office/drawing/2014/chart" uri="{C3380CC4-5D6E-409C-BE32-E72D297353CC}">
                <c16:uniqueId val="{0000000A-16F7-438E-B26E-55C8F3BF5142}"/>
              </c:ext>
            </c:extLst>
          </c:dPt>
          <c:dPt>
            <c:idx val="35"/>
            <c:invertIfNegative val="0"/>
            <c:bubble3D val="0"/>
            <c:spPr>
              <a:solidFill>
                <a:srgbClr val="FF0000"/>
              </a:solidFill>
              <a:ln>
                <a:solidFill>
                  <a:sysClr val="windowText" lastClr="000000"/>
                </a:solidFill>
              </a:ln>
            </c:spPr>
            <c:extLst>
              <c:ext xmlns:c16="http://schemas.microsoft.com/office/drawing/2014/chart" uri="{C3380CC4-5D6E-409C-BE32-E72D297353CC}">
                <c16:uniqueId val="{0000000C-16F7-438E-B26E-55C8F3BF5142}"/>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'Ark1'!$A$2:$A$37</c:f>
              <c:strCache>
                <c:ptCount val="36"/>
                <c:pt idx="0">
                  <c:v>A</c:v>
                </c:pt>
                <c:pt idx="1">
                  <c:v>K</c:v>
                </c:pt>
                <c:pt idx="2">
                  <c:v>M</c:v>
                </c:pt>
                <c:pt idx="3">
                  <c:v>T</c:v>
                </c:pt>
                <c:pt idx="4">
                  <c:v>AB</c:v>
                </c:pt>
                <c:pt idx="5">
                  <c:v>F</c:v>
                </c:pt>
                <c:pt idx="6">
                  <c:v>G</c:v>
                </c:pt>
                <c:pt idx="7">
                  <c:v>I</c:v>
                </c:pt>
                <c:pt idx="8">
                  <c:v>L</c:v>
                </c:pt>
                <c:pt idx="9">
                  <c:v>R</c:v>
                </c:pt>
                <c:pt idx="10">
                  <c:v>V</c:v>
                </c:pt>
                <c:pt idx="11">
                  <c:v>E</c:v>
                </c:pt>
                <c:pt idx="12">
                  <c:v>J</c:v>
                </c:pt>
                <c:pt idx="13">
                  <c:v>2020: VØR</c:v>
                </c:pt>
                <c:pt idx="14">
                  <c:v>2018: VØR</c:v>
                </c:pt>
                <c:pt idx="15">
                  <c:v>Q</c:v>
                </c:pt>
                <c:pt idx="16">
                  <c:v>W</c:v>
                </c:pt>
                <c:pt idx="17">
                  <c:v>Æ</c:v>
                </c:pt>
                <c:pt idx="18">
                  <c:v>Å</c:v>
                </c:pt>
                <c:pt idx="19">
                  <c:v>D</c:v>
                </c:pt>
                <c:pt idx="20">
                  <c:v>H</c:v>
                </c:pt>
                <c:pt idx="21">
                  <c:v>Ø</c:v>
                </c:pt>
                <c:pt idx="22">
                  <c:v>AA</c:v>
                </c:pt>
                <c:pt idx="23">
                  <c:v>B</c:v>
                </c:pt>
                <c:pt idx="24">
                  <c:v>P</c:v>
                </c:pt>
                <c:pt idx="25">
                  <c:v>C</c:v>
                </c:pt>
                <c:pt idx="26">
                  <c:v>S</c:v>
                </c:pt>
                <c:pt idx="27">
                  <c:v>U</c:v>
                </c:pt>
                <c:pt idx="28">
                  <c:v>Y</c:v>
                </c:pt>
                <c:pt idx="29">
                  <c:v>Z</c:v>
                </c:pt>
                <c:pt idx="30">
                  <c:v>X</c:v>
                </c:pt>
                <c:pt idx="31">
                  <c:v>N</c:v>
                </c:pt>
                <c:pt idx="32">
                  <c:v>Totalt Storby</c:v>
                </c:pt>
                <c:pt idx="33">
                  <c:v>Totalt Innsikt</c:v>
                </c:pt>
                <c:pt idx="34">
                  <c:v>Totalt SeSammen</c:v>
                </c:pt>
                <c:pt idx="35">
                  <c:v>Totalt RBM20</c:v>
                </c:pt>
              </c:strCache>
            </c:strRef>
          </c:cat>
          <c:val>
            <c:numRef>
              <c:f>'Ark1'!$B$2:$B$37</c:f>
              <c:numCache>
                <c:formatCode>General</c:formatCode>
                <c:ptCount val="36"/>
                <c:pt idx="0">
                  <c:v>80</c:v>
                </c:pt>
                <c:pt idx="1">
                  <c:v>80</c:v>
                </c:pt>
                <c:pt idx="2">
                  <c:v>80</c:v>
                </c:pt>
                <c:pt idx="3">
                  <c:v>78</c:v>
                </c:pt>
                <c:pt idx="4">
                  <c:v>78</c:v>
                </c:pt>
                <c:pt idx="5">
                  <c:v>77</c:v>
                </c:pt>
                <c:pt idx="6">
                  <c:v>77</c:v>
                </c:pt>
                <c:pt idx="7">
                  <c:v>77</c:v>
                </c:pt>
                <c:pt idx="8">
                  <c:v>77</c:v>
                </c:pt>
                <c:pt idx="9">
                  <c:v>77</c:v>
                </c:pt>
                <c:pt idx="10">
                  <c:v>77</c:v>
                </c:pt>
                <c:pt idx="11">
                  <c:v>76</c:v>
                </c:pt>
                <c:pt idx="12">
                  <c:v>76</c:v>
                </c:pt>
                <c:pt idx="13">
                  <c:v>76</c:v>
                </c:pt>
                <c:pt idx="14">
                  <c:v>73</c:v>
                </c:pt>
                <c:pt idx="15">
                  <c:v>76</c:v>
                </c:pt>
                <c:pt idx="16">
                  <c:v>76</c:v>
                </c:pt>
                <c:pt idx="17">
                  <c:v>76</c:v>
                </c:pt>
                <c:pt idx="18">
                  <c:v>76</c:v>
                </c:pt>
                <c:pt idx="19">
                  <c:v>75</c:v>
                </c:pt>
                <c:pt idx="20">
                  <c:v>75</c:v>
                </c:pt>
                <c:pt idx="21">
                  <c:v>75</c:v>
                </c:pt>
                <c:pt idx="22">
                  <c:v>75</c:v>
                </c:pt>
                <c:pt idx="23">
                  <c:v>74</c:v>
                </c:pt>
                <c:pt idx="24">
                  <c:v>74</c:v>
                </c:pt>
                <c:pt idx="25">
                  <c:v>73</c:v>
                </c:pt>
                <c:pt idx="26">
                  <c:v>73</c:v>
                </c:pt>
                <c:pt idx="27">
                  <c:v>73</c:v>
                </c:pt>
                <c:pt idx="28">
                  <c:v>73</c:v>
                </c:pt>
                <c:pt idx="29">
                  <c:v>73</c:v>
                </c:pt>
                <c:pt idx="30">
                  <c:v>71</c:v>
                </c:pt>
                <c:pt idx="31">
                  <c:v>69</c:v>
                </c:pt>
                <c:pt idx="32">
                  <c:v>76</c:v>
                </c:pt>
                <c:pt idx="33">
                  <c:v>75</c:v>
                </c:pt>
                <c:pt idx="34">
                  <c:v>74</c:v>
                </c:pt>
                <c:pt idx="35">
                  <c:v>75</c:v>
                </c:pt>
              </c:numCache>
            </c:numRef>
          </c:val>
          <c:extLst>
            <c:ext xmlns:c16="http://schemas.microsoft.com/office/drawing/2014/chart" uri="{C3380CC4-5D6E-409C-BE32-E72D297353CC}">
              <c16:uniqueId val="{0000000D-16F7-438E-B26E-55C8F3BF5142}"/>
            </c:ext>
          </c:extLst>
        </c:ser>
        <c:dLbls>
          <c:showLegendKey val="0"/>
          <c:showVal val="1"/>
          <c:showCatName val="0"/>
          <c:showSerName val="0"/>
          <c:showPercent val="0"/>
          <c:showBubbleSize val="0"/>
        </c:dLbls>
        <c:gapWidth val="150"/>
        <c:axId val="226584064"/>
        <c:axId val="226585600"/>
      </c:barChart>
      <c:catAx>
        <c:axId val="226584064"/>
        <c:scaling>
          <c:orientation val="maxMin"/>
        </c:scaling>
        <c:delete val="0"/>
        <c:axPos val="l"/>
        <c:numFmt formatCode="General" sourceLinked="1"/>
        <c:majorTickMark val="out"/>
        <c:minorTickMark val="none"/>
        <c:tickLblPos val="nextTo"/>
        <c:crossAx val="226585600"/>
        <c:crosses val="autoZero"/>
        <c:auto val="1"/>
        <c:lblAlgn val="ctr"/>
        <c:lblOffset val="100"/>
        <c:noMultiLvlLbl val="0"/>
      </c:catAx>
      <c:valAx>
        <c:axId val="226585600"/>
        <c:scaling>
          <c:orientation val="minMax"/>
          <c:min val="0"/>
        </c:scaling>
        <c:delete val="0"/>
        <c:axPos val="t"/>
        <c:numFmt formatCode="General" sourceLinked="1"/>
        <c:majorTickMark val="out"/>
        <c:minorTickMark val="none"/>
        <c:tickLblPos val="nextTo"/>
        <c:crossAx val="226584064"/>
        <c:crosses val="autoZero"/>
        <c:crossBetween val="between"/>
      </c:valAx>
      <c:spPr>
        <a:noFill/>
        <a:ln w="23797">
          <a:noFill/>
        </a:ln>
      </c:spPr>
    </c:plotArea>
    <c:plotVisOnly val="1"/>
    <c:dispBlanksAs val="gap"/>
    <c:showDLblsOverMax val="0"/>
  </c:chart>
  <c:spPr>
    <a:ln>
      <a:noFill/>
    </a:ln>
  </c:spPr>
  <c:txPr>
    <a:bodyPr/>
    <a:lstStyle/>
    <a:p>
      <a:pPr>
        <a:defRPr sz="1000" b="1"/>
      </a:pPr>
      <a:endParaRPr lang="nb-NO"/>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'Ark1'!$A$3</c:f>
              <c:strCache>
                <c:ptCount val="1"/>
                <c:pt idx="0">
                  <c:v>Under 2000 kroner</c:v>
                </c:pt>
              </c:strCache>
            </c:strRef>
          </c:tx>
          <c:spPr>
            <a:solidFill>
              <a:srgbClr val="92D050"/>
            </a:solidFill>
            <a:ln>
              <a:solidFill>
                <a:sysClr val="windowText" lastClr="000000"/>
              </a:solidFill>
            </a:ln>
          </c:spPr>
          <c:invertIfNegative val="0"/>
          <c:dLbls>
            <c:spPr>
              <a:noFill/>
              <a:ln>
                <a:noFill/>
              </a:ln>
              <a:effectLst/>
            </c:spPr>
            <c:txPr>
              <a:bodyPr/>
              <a:lstStyle/>
              <a:p>
                <a:pPr>
                  <a:defRPr>
                    <a:solidFill>
                      <a:sysClr val="windowText" lastClr="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'Ark1'!$B$2:$AJ$2</c:f>
              <c:strCache>
                <c:ptCount val="35"/>
                <c:pt idx="0">
                  <c:v>A</c:v>
                </c:pt>
                <c:pt idx="1">
                  <c:v>B</c:v>
                </c:pt>
                <c:pt idx="2">
                  <c:v>C</c:v>
                </c:pt>
                <c:pt idx="3">
                  <c:v>D</c:v>
                </c:pt>
                <c:pt idx="4">
                  <c:v>E</c:v>
                </c:pt>
                <c:pt idx="5">
                  <c:v>F</c:v>
                </c:pt>
                <c:pt idx="6">
                  <c:v>G</c:v>
                </c:pt>
                <c:pt idx="7">
                  <c:v>H</c:v>
                </c:pt>
                <c:pt idx="8">
                  <c:v>I</c:v>
                </c:pt>
                <c:pt idx="9">
                  <c:v>J</c:v>
                </c:pt>
                <c:pt idx="10">
                  <c:v>K</c:v>
                </c:pt>
                <c:pt idx="11">
                  <c:v>L</c:v>
                </c:pt>
                <c:pt idx="12">
                  <c:v>M</c:v>
                </c:pt>
                <c:pt idx="13">
                  <c:v>N</c:v>
                </c:pt>
                <c:pt idx="14">
                  <c:v>VØR</c:v>
                </c:pt>
                <c:pt idx="15">
                  <c:v>P</c:v>
                </c:pt>
                <c:pt idx="16">
                  <c:v>Q</c:v>
                </c:pt>
                <c:pt idx="17">
                  <c:v>R</c:v>
                </c:pt>
                <c:pt idx="18">
                  <c:v>S</c:v>
                </c:pt>
                <c:pt idx="19">
                  <c:v>T</c:v>
                </c:pt>
                <c:pt idx="20">
                  <c:v>U</c:v>
                </c:pt>
                <c:pt idx="21">
                  <c:v>V</c:v>
                </c:pt>
                <c:pt idx="22">
                  <c:v>W</c:v>
                </c:pt>
                <c:pt idx="23">
                  <c:v>X</c:v>
                </c:pt>
                <c:pt idx="24">
                  <c:v>Y</c:v>
                </c:pt>
                <c:pt idx="25">
                  <c:v>Z</c:v>
                </c:pt>
                <c:pt idx="26">
                  <c:v>Æ</c:v>
                </c:pt>
                <c:pt idx="27">
                  <c:v>Ø</c:v>
                </c:pt>
                <c:pt idx="28">
                  <c:v>Å</c:v>
                </c:pt>
                <c:pt idx="29">
                  <c:v>AA</c:v>
                </c:pt>
                <c:pt idx="30">
                  <c:v>AB</c:v>
                </c:pt>
                <c:pt idx="31">
                  <c:v>Totalt Storby</c:v>
                </c:pt>
                <c:pt idx="32">
                  <c:v>Totalt Innsikt</c:v>
                </c:pt>
                <c:pt idx="33">
                  <c:v>Totalt SeSammen</c:v>
                </c:pt>
                <c:pt idx="34">
                  <c:v>Totalt RBM20</c:v>
                </c:pt>
              </c:strCache>
            </c:strRef>
          </c:cat>
          <c:val>
            <c:numRef>
              <c:f>'Ark1'!$B$3:$AJ$3</c:f>
              <c:numCache>
                <c:formatCode>General</c:formatCode>
                <c:ptCount val="35"/>
                <c:pt idx="0">
                  <c:v>9</c:v>
                </c:pt>
                <c:pt idx="1">
                  <c:v>7</c:v>
                </c:pt>
                <c:pt idx="2">
                  <c:v>6</c:v>
                </c:pt>
                <c:pt idx="3">
                  <c:v>16</c:v>
                </c:pt>
                <c:pt idx="4">
                  <c:v>7</c:v>
                </c:pt>
                <c:pt idx="5">
                  <c:v>8</c:v>
                </c:pt>
                <c:pt idx="6">
                  <c:v>4</c:v>
                </c:pt>
                <c:pt idx="7">
                  <c:v>5</c:v>
                </c:pt>
                <c:pt idx="8">
                  <c:v>9</c:v>
                </c:pt>
                <c:pt idx="9">
                  <c:v>5</c:v>
                </c:pt>
                <c:pt idx="10">
                  <c:v>6</c:v>
                </c:pt>
                <c:pt idx="11">
                  <c:v>13</c:v>
                </c:pt>
                <c:pt idx="12">
                  <c:v>7</c:v>
                </c:pt>
                <c:pt idx="13">
                  <c:v>5</c:v>
                </c:pt>
                <c:pt idx="14">
                  <c:v>3</c:v>
                </c:pt>
                <c:pt idx="15">
                  <c:v>5</c:v>
                </c:pt>
                <c:pt idx="16">
                  <c:v>5</c:v>
                </c:pt>
                <c:pt idx="17">
                  <c:v>9</c:v>
                </c:pt>
                <c:pt idx="18">
                  <c:v>6</c:v>
                </c:pt>
                <c:pt idx="19">
                  <c:v>6</c:v>
                </c:pt>
                <c:pt idx="20">
                  <c:v>9</c:v>
                </c:pt>
                <c:pt idx="21">
                  <c:v>6</c:v>
                </c:pt>
                <c:pt idx="22">
                  <c:v>5</c:v>
                </c:pt>
                <c:pt idx="23">
                  <c:v>9</c:v>
                </c:pt>
                <c:pt idx="24">
                  <c:v>5</c:v>
                </c:pt>
                <c:pt idx="25">
                  <c:v>9</c:v>
                </c:pt>
                <c:pt idx="26">
                  <c:v>5</c:v>
                </c:pt>
                <c:pt idx="27">
                  <c:v>8</c:v>
                </c:pt>
                <c:pt idx="28">
                  <c:v>9</c:v>
                </c:pt>
                <c:pt idx="29">
                  <c:v>9</c:v>
                </c:pt>
                <c:pt idx="30">
                  <c:v>8</c:v>
                </c:pt>
                <c:pt idx="31">
                  <c:v>7</c:v>
                </c:pt>
                <c:pt idx="32">
                  <c:v>6</c:v>
                </c:pt>
                <c:pt idx="33">
                  <c:v>7</c:v>
                </c:pt>
                <c:pt idx="34">
                  <c:v>7</c:v>
                </c:pt>
              </c:numCache>
            </c:numRef>
          </c:val>
          <c:extLst>
            <c:ext xmlns:c16="http://schemas.microsoft.com/office/drawing/2014/chart" uri="{C3380CC4-5D6E-409C-BE32-E72D297353CC}">
              <c16:uniqueId val="{00000000-2259-4B0D-81C4-BD6A55B3A77D}"/>
            </c:ext>
          </c:extLst>
        </c:ser>
        <c:ser>
          <c:idx val="1"/>
          <c:order val="1"/>
          <c:tx>
            <c:strRef>
              <c:f>'Ark1'!$A$4</c:f>
              <c:strCache>
                <c:ptCount val="1"/>
                <c:pt idx="0">
                  <c:v>2-5000 kroner</c:v>
                </c:pt>
              </c:strCache>
            </c:strRef>
          </c:tx>
          <c:spPr>
            <a:solidFill>
              <a:srgbClr val="FFC000"/>
            </a:solidFill>
            <a:ln>
              <a:solidFill>
                <a:schemeClr val="tx1"/>
              </a:solidFill>
            </a:ln>
          </c:spPr>
          <c:invertIfNegative val="0"/>
          <c:dLbls>
            <c:spPr>
              <a:noFill/>
              <a:ln>
                <a:noFill/>
              </a:ln>
              <a:effectLst/>
            </c:spPr>
            <c:txPr>
              <a:bodyPr/>
              <a:lstStyle/>
              <a:p>
                <a:pPr>
                  <a:defRPr>
                    <a:solidFill>
                      <a:sysClr val="windowText" lastClr="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'Ark1'!$B$2:$AJ$2</c:f>
              <c:strCache>
                <c:ptCount val="35"/>
                <c:pt idx="0">
                  <c:v>A</c:v>
                </c:pt>
                <c:pt idx="1">
                  <c:v>B</c:v>
                </c:pt>
                <c:pt idx="2">
                  <c:v>C</c:v>
                </c:pt>
                <c:pt idx="3">
                  <c:v>D</c:v>
                </c:pt>
                <c:pt idx="4">
                  <c:v>E</c:v>
                </c:pt>
                <c:pt idx="5">
                  <c:v>F</c:v>
                </c:pt>
                <c:pt idx="6">
                  <c:v>G</c:v>
                </c:pt>
                <c:pt idx="7">
                  <c:v>H</c:v>
                </c:pt>
                <c:pt idx="8">
                  <c:v>I</c:v>
                </c:pt>
                <c:pt idx="9">
                  <c:v>J</c:v>
                </c:pt>
                <c:pt idx="10">
                  <c:v>K</c:v>
                </c:pt>
                <c:pt idx="11">
                  <c:v>L</c:v>
                </c:pt>
                <c:pt idx="12">
                  <c:v>M</c:v>
                </c:pt>
                <c:pt idx="13">
                  <c:v>N</c:v>
                </c:pt>
                <c:pt idx="14">
                  <c:v>VØR</c:v>
                </c:pt>
                <c:pt idx="15">
                  <c:v>P</c:v>
                </c:pt>
                <c:pt idx="16">
                  <c:v>Q</c:v>
                </c:pt>
                <c:pt idx="17">
                  <c:v>R</c:v>
                </c:pt>
                <c:pt idx="18">
                  <c:v>S</c:v>
                </c:pt>
                <c:pt idx="19">
                  <c:v>T</c:v>
                </c:pt>
                <c:pt idx="20">
                  <c:v>U</c:v>
                </c:pt>
                <c:pt idx="21">
                  <c:v>V</c:v>
                </c:pt>
                <c:pt idx="22">
                  <c:v>W</c:v>
                </c:pt>
                <c:pt idx="23">
                  <c:v>X</c:v>
                </c:pt>
                <c:pt idx="24">
                  <c:v>Y</c:v>
                </c:pt>
                <c:pt idx="25">
                  <c:v>Z</c:v>
                </c:pt>
                <c:pt idx="26">
                  <c:v>Æ</c:v>
                </c:pt>
                <c:pt idx="27">
                  <c:v>Ø</c:v>
                </c:pt>
                <c:pt idx="28">
                  <c:v>Å</c:v>
                </c:pt>
                <c:pt idx="29">
                  <c:v>AA</c:v>
                </c:pt>
                <c:pt idx="30">
                  <c:v>AB</c:v>
                </c:pt>
                <c:pt idx="31">
                  <c:v>Totalt Storby</c:v>
                </c:pt>
                <c:pt idx="32">
                  <c:v>Totalt Innsikt</c:v>
                </c:pt>
                <c:pt idx="33">
                  <c:v>Totalt SeSammen</c:v>
                </c:pt>
                <c:pt idx="34">
                  <c:v>Totalt RBM20</c:v>
                </c:pt>
              </c:strCache>
            </c:strRef>
          </c:cat>
          <c:val>
            <c:numRef>
              <c:f>'Ark1'!$B$4:$AJ$4</c:f>
              <c:numCache>
                <c:formatCode>General</c:formatCode>
                <c:ptCount val="35"/>
                <c:pt idx="0">
                  <c:v>19</c:v>
                </c:pt>
                <c:pt idx="1">
                  <c:v>18</c:v>
                </c:pt>
                <c:pt idx="2">
                  <c:v>34</c:v>
                </c:pt>
                <c:pt idx="3">
                  <c:v>35</c:v>
                </c:pt>
                <c:pt idx="4">
                  <c:v>20</c:v>
                </c:pt>
                <c:pt idx="5">
                  <c:v>41</c:v>
                </c:pt>
                <c:pt idx="6">
                  <c:v>39</c:v>
                </c:pt>
                <c:pt idx="7">
                  <c:v>17</c:v>
                </c:pt>
                <c:pt idx="8">
                  <c:v>24</c:v>
                </c:pt>
                <c:pt idx="9">
                  <c:v>36</c:v>
                </c:pt>
                <c:pt idx="10">
                  <c:v>42</c:v>
                </c:pt>
                <c:pt idx="11">
                  <c:v>34</c:v>
                </c:pt>
                <c:pt idx="12">
                  <c:v>55</c:v>
                </c:pt>
                <c:pt idx="13">
                  <c:v>33</c:v>
                </c:pt>
                <c:pt idx="14">
                  <c:v>47</c:v>
                </c:pt>
                <c:pt idx="15">
                  <c:v>34</c:v>
                </c:pt>
                <c:pt idx="16">
                  <c:v>48</c:v>
                </c:pt>
                <c:pt idx="17">
                  <c:v>19</c:v>
                </c:pt>
                <c:pt idx="18">
                  <c:v>35</c:v>
                </c:pt>
                <c:pt idx="19">
                  <c:v>48</c:v>
                </c:pt>
                <c:pt idx="20">
                  <c:v>49</c:v>
                </c:pt>
                <c:pt idx="21">
                  <c:v>43</c:v>
                </c:pt>
                <c:pt idx="22">
                  <c:v>26</c:v>
                </c:pt>
                <c:pt idx="23">
                  <c:v>37</c:v>
                </c:pt>
                <c:pt idx="24">
                  <c:v>27</c:v>
                </c:pt>
                <c:pt idx="25">
                  <c:v>22</c:v>
                </c:pt>
                <c:pt idx="26">
                  <c:v>20</c:v>
                </c:pt>
                <c:pt idx="27">
                  <c:v>50</c:v>
                </c:pt>
                <c:pt idx="28">
                  <c:v>26</c:v>
                </c:pt>
                <c:pt idx="29">
                  <c:v>33</c:v>
                </c:pt>
                <c:pt idx="30">
                  <c:v>44</c:v>
                </c:pt>
                <c:pt idx="31">
                  <c:v>24</c:v>
                </c:pt>
                <c:pt idx="32">
                  <c:v>34</c:v>
                </c:pt>
                <c:pt idx="33">
                  <c:v>35</c:v>
                </c:pt>
                <c:pt idx="34">
                  <c:v>33</c:v>
                </c:pt>
              </c:numCache>
            </c:numRef>
          </c:val>
          <c:extLst>
            <c:ext xmlns:c16="http://schemas.microsoft.com/office/drawing/2014/chart" uri="{C3380CC4-5D6E-409C-BE32-E72D297353CC}">
              <c16:uniqueId val="{00000001-2259-4B0D-81C4-BD6A55B3A77D}"/>
            </c:ext>
          </c:extLst>
        </c:ser>
        <c:ser>
          <c:idx val="2"/>
          <c:order val="2"/>
          <c:tx>
            <c:strRef>
              <c:f>'Ark1'!$A$5</c:f>
              <c:strCache>
                <c:ptCount val="1"/>
                <c:pt idx="0">
                  <c:v>Over 5000 kroner</c:v>
                </c:pt>
              </c:strCache>
            </c:strRef>
          </c:tx>
          <c:spPr>
            <a:solidFill>
              <a:srgbClr val="FF0000"/>
            </a:solidFill>
            <a:ln>
              <a:solidFill>
                <a:schemeClr val="tx1"/>
              </a:solidFill>
            </a:ln>
          </c:spPr>
          <c:invertIfNegative val="0"/>
          <c:dLbls>
            <c:spPr>
              <a:noFill/>
              <a:ln>
                <a:noFill/>
              </a:ln>
              <a:effectLst/>
            </c:spPr>
            <c:txPr>
              <a:bodyPr/>
              <a:lstStyle/>
              <a:p>
                <a:pPr>
                  <a:defRPr>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'Ark1'!$B$2:$AJ$2</c:f>
              <c:strCache>
                <c:ptCount val="35"/>
                <c:pt idx="0">
                  <c:v>A</c:v>
                </c:pt>
                <c:pt idx="1">
                  <c:v>B</c:v>
                </c:pt>
                <c:pt idx="2">
                  <c:v>C</c:v>
                </c:pt>
                <c:pt idx="3">
                  <c:v>D</c:v>
                </c:pt>
                <c:pt idx="4">
                  <c:v>E</c:v>
                </c:pt>
                <c:pt idx="5">
                  <c:v>F</c:v>
                </c:pt>
                <c:pt idx="6">
                  <c:v>G</c:v>
                </c:pt>
                <c:pt idx="7">
                  <c:v>H</c:v>
                </c:pt>
                <c:pt idx="8">
                  <c:v>I</c:v>
                </c:pt>
                <c:pt idx="9">
                  <c:v>J</c:v>
                </c:pt>
                <c:pt idx="10">
                  <c:v>K</c:v>
                </c:pt>
                <c:pt idx="11">
                  <c:v>L</c:v>
                </c:pt>
                <c:pt idx="12">
                  <c:v>M</c:v>
                </c:pt>
                <c:pt idx="13">
                  <c:v>N</c:v>
                </c:pt>
                <c:pt idx="14">
                  <c:v>VØR</c:v>
                </c:pt>
                <c:pt idx="15">
                  <c:v>P</c:v>
                </c:pt>
                <c:pt idx="16">
                  <c:v>Q</c:v>
                </c:pt>
                <c:pt idx="17">
                  <c:v>R</c:v>
                </c:pt>
                <c:pt idx="18">
                  <c:v>S</c:v>
                </c:pt>
                <c:pt idx="19">
                  <c:v>T</c:v>
                </c:pt>
                <c:pt idx="20">
                  <c:v>U</c:v>
                </c:pt>
                <c:pt idx="21">
                  <c:v>V</c:v>
                </c:pt>
                <c:pt idx="22">
                  <c:v>W</c:v>
                </c:pt>
                <c:pt idx="23">
                  <c:v>X</c:v>
                </c:pt>
                <c:pt idx="24">
                  <c:v>Y</c:v>
                </c:pt>
                <c:pt idx="25">
                  <c:v>Z</c:v>
                </c:pt>
                <c:pt idx="26">
                  <c:v>Æ</c:v>
                </c:pt>
                <c:pt idx="27">
                  <c:v>Ø</c:v>
                </c:pt>
                <c:pt idx="28">
                  <c:v>Å</c:v>
                </c:pt>
                <c:pt idx="29">
                  <c:v>AA</c:v>
                </c:pt>
                <c:pt idx="30">
                  <c:v>AB</c:v>
                </c:pt>
                <c:pt idx="31">
                  <c:v>Totalt Storby</c:v>
                </c:pt>
                <c:pt idx="32">
                  <c:v>Totalt Innsikt</c:v>
                </c:pt>
                <c:pt idx="33">
                  <c:v>Totalt SeSammen</c:v>
                </c:pt>
                <c:pt idx="34">
                  <c:v>Totalt RBM20</c:v>
                </c:pt>
              </c:strCache>
            </c:strRef>
          </c:cat>
          <c:val>
            <c:numRef>
              <c:f>'Ark1'!$B$5:$AJ$5</c:f>
              <c:numCache>
                <c:formatCode>General</c:formatCode>
                <c:ptCount val="35"/>
                <c:pt idx="0">
                  <c:v>11</c:v>
                </c:pt>
                <c:pt idx="1">
                  <c:v>11</c:v>
                </c:pt>
                <c:pt idx="2">
                  <c:v>9</c:v>
                </c:pt>
                <c:pt idx="3">
                  <c:v>8</c:v>
                </c:pt>
                <c:pt idx="4">
                  <c:v>5</c:v>
                </c:pt>
                <c:pt idx="5">
                  <c:v>8</c:v>
                </c:pt>
                <c:pt idx="6">
                  <c:v>11</c:v>
                </c:pt>
                <c:pt idx="7">
                  <c:v>6</c:v>
                </c:pt>
                <c:pt idx="8">
                  <c:v>7</c:v>
                </c:pt>
                <c:pt idx="9">
                  <c:v>17</c:v>
                </c:pt>
                <c:pt idx="10">
                  <c:v>11</c:v>
                </c:pt>
                <c:pt idx="11">
                  <c:v>7</c:v>
                </c:pt>
                <c:pt idx="12">
                  <c:v>10</c:v>
                </c:pt>
                <c:pt idx="13">
                  <c:v>8</c:v>
                </c:pt>
                <c:pt idx="14">
                  <c:v>17</c:v>
                </c:pt>
                <c:pt idx="15">
                  <c:v>7</c:v>
                </c:pt>
                <c:pt idx="16">
                  <c:v>15</c:v>
                </c:pt>
                <c:pt idx="17">
                  <c:v>7</c:v>
                </c:pt>
                <c:pt idx="18">
                  <c:v>12</c:v>
                </c:pt>
                <c:pt idx="19">
                  <c:v>10</c:v>
                </c:pt>
                <c:pt idx="20">
                  <c:v>6</c:v>
                </c:pt>
                <c:pt idx="21">
                  <c:v>10</c:v>
                </c:pt>
                <c:pt idx="22">
                  <c:v>9</c:v>
                </c:pt>
                <c:pt idx="23">
                  <c:v>11</c:v>
                </c:pt>
                <c:pt idx="24">
                  <c:v>11</c:v>
                </c:pt>
                <c:pt idx="25">
                  <c:v>7</c:v>
                </c:pt>
                <c:pt idx="26">
                  <c:v>11</c:v>
                </c:pt>
                <c:pt idx="27">
                  <c:v>9</c:v>
                </c:pt>
                <c:pt idx="28">
                  <c:v>8</c:v>
                </c:pt>
                <c:pt idx="29">
                  <c:v>8</c:v>
                </c:pt>
                <c:pt idx="30">
                  <c:v>8</c:v>
                </c:pt>
                <c:pt idx="31">
                  <c:v>9</c:v>
                </c:pt>
                <c:pt idx="32">
                  <c:v>9</c:v>
                </c:pt>
                <c:pt idx="33">
                  <c:v>9</c:v>
                </c:pt>
                <c:pt idx="34">
                  <c:v>9</c:v>
                </c:pt>
              </c:numCache>
            </c:numRef>
          </c:val>
          <c:extLst>
            <c:ext xmlns:c16="http://schemas.microsoft.com/office/drawing/2014/chart" uri="{C3380CC4-5D6E-409C-BE32-E72D297353CC}">
              <c16:uniqueId val="{00000002-2259-4B0D-81C4-BD6A55B3A77D}"/>
            </c:ext>
          </c:extLst>
        </c:ser>
        <c:ser>
          <c:idx val="3"/>
          <c:order val="3"/>
          <c:tx>
            <c:strRef>
              <c:f>'Ark1'!$A$6</c:f>
              <c:strCache>
                <c:ptCount val="1"/>
                <c:pt idx="0">
                  <c:v>Vet ikke</c:v>
                </c:pt>
              </c:strCache>
            </c:strRef>
          </c:tx>
          <c:spPr>
            <a:solidFill>
              <a:schemeClr val="accent4">
                <a:lumMod val="40000"/>
                <a:lumOff val="60000"/>
              </a:schemeClr>
            </a:solidFill>
            <a:ln>
              <a:solidFill>
                <a:schemeClr val="tx1"/>
              </a:solidFill>
            </a:ln>
          </c:spPr>
          <c:invertIfNegative val="0"/>
          <c:dLbls>
            <c:spPr>
              <a:noFill/>
              <a:ln>
                <a:noFill/>
              </a:ln>
              <a:effectLst/>
            </c:spPr>
            <c:txPr>
              <a:bodyPr/>
              <a:lstStyle/>
              <a:p>
                <a:pPr>
                  <a:defRPr>
                    <a:solidFill>
                      <a:sysClr val="windowText" lastClr="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'Ark1'!$B$2:$AJ$2</c:f>
              <c:strCache>
                <c:ptCount val="35"/>
                <c:pt idx="0">
                  <c:v>A</c:v>
                </c:pt>
                <c:pt idx="1">
                  <c:v>B</c:v>
                </c:pt>
                <c:pt idx="2">
                  <c:v>C</c:v>
                </c:pt>
                <c:pt idx="3">
                  <c:v>D</c:v>
                </c:pt>
                <c:pt idx="4">
                  <c:v>E</c:v>
                </c:pt>
                <c:pt idx="5">
                  <c:v>F</c:v>
                </c:pt>
                <c:pt idx="6">
                  <c:v>G</c:v>
                </c:pt>
                <c:pt idx="7">
                  <c:v>H</c:v>
                </c:pt>
                <c:pt idx="8">
                  <c:v>I</c:v>
                </c:pt>
                <c:pt idx="9">
                  <c:v>J</c:v>
                </c:pt>
                <c:pt idx="10">
                  <c:v>K</c:v>
                </c:pt>
                <c:pt idx="11">
                  <c:v>L</c:v>
                </c:pt>
                <c:pt idx="12">
                  <c:v>M</c:v>
                </c:pt>
                <c:pt idx="13">
                  <c:v>N</c:v>
                </c:pt>
                <c:pt idx="14">
                  <c:v>VØR</c:v>
                </c:pt>
                <c:pt idx="15">
                  <c:v>P</c:v>
                </c:pt>
                <c:pt idx="16">
                  <c:v>Q</c:v>
                </c:pt>
                <c:pt idx="17">
                  <c:v>R</c:v>
                </c:pt>
                <c:pt idx="18">
                  <c:v>S</c:v>
                </c:pt>
                <c:pt idx="19">
                  <c:v>T</c:v>
                </c:pt>
                <c:pt idx="20">
                  <c:v>U</c:v>
                </c:pt>
                <c:pt idx="21">
                  <c:v>V</c:v>
                </c:pt>
                <c:pt idx="22">
                  <c:v>W</c:v>
                </c:pt>
                <c:pt idx="23">
                  <c:v>X</c:v>
                </c:pt>
                <c:pt idx="24">
                  <c:v>Y</c:v>
                </c:pt>
                <c:pt idx="25">
                  <c:v>Z</c:v>
                </c:pt>
                <c:pt idx="26">
                  <c:v>Æ</c:v>
                </c:pt>
                <c:pt idx="27">
                  <c:v>Ø</c:v>
                </c:pt>
                <c:pt idx="28">
                  <c:v>Å</c:v>
                </c:pt>
                <c:pt idx="29">
                  <c:v>AA</c:v>
                </c:pt>
                <c:pt idx="30">
                  <c:v>AB</c:v>
                </c:pt>
                <c:pt idx="31">
                  <c:v>Totalt Storby</c:v>
                </c:pt>
                <c:pt idx="32">
                  <c:v>Totalt Innsikt</c:v>
                </c:pt>
                <c:pt idx="33">
                  <c:v>Totalt SeSammen</c:v>
                </c:pt>
                <c:pt idx="34">
                  <c:v>Totalt RBM20</c:v>
                </c:pt>
              </c:strCache>
            </c:strRef>
          </c:cat>
          <c:val>
            <c:numRef>
              <c:f>'Ark1'!$B$6:$AJ$6</c:f>
              <c:numCache>
                <c:formatCode>General</c:formatCode>
                <c:ptCount val="35"/>
                <c:pt idx="0">
                  <c:v>62</c:v>
                </c:pt>
                <c:pt idx="1">
                  <c:v>64</c:v>
                </c:pt>
                <c:pt idx="2">
                  <c:v>52</c:v>
                </c:pt>
                <c:pt idx="3">
                  <c:v>43</c:v>
                </c:pt>
                <c:pt idx="4">
                  <c:v>69</c:v>
                </c:pt>
                <c:pt idx="5">
                  <c:v>43</c:v>
                </c:pt>
                <c:pt idx="6">
                  <c:v>47</c:v>
                </c:pt>
                <c:pt idx="7">
                  <c:v>73</c:v>
                </c:pt>
                <c:pt idx="8">
                  <c:v>60</c:v>
                </c:pt>
                <c:pt idx="9">
                  <c:v>43</c:v>
                </c:pt>
                <c:pt idx="10">
                  <c:v>42</c:v>
                </c:pt>
                <c:pt idx="11">
                  <c:v>48</c:v>
                </c:pt>
                <c:pt idx="12">
                  <c:v>29</c:v>
                </c:pt>
                <c:pt idx="13">
                  <c:v>54</c:v>
                </c:pt>
                <c:pt idx="14">
                  <c:v>34</c:v>
                </c:pt>
                <c:pt idx="15">
                  <c:v>54</c:v>
                </c:pt>
                <c:pt idx="16">
                  <c:v>33</c:v>
                </c:pt>
                <c:pt idx="17">
                  <c:v>65</c:v>
                </c:pt>
                <c:pt idx="18">
                  <c:v>47</c:v>
                </c:pt>
                <c:pt idx="19">
                  <c:v>36</c:v>
                </c:pt>
                <c:pt idx="20">
                  <c:v>37</c:v>
                </c:pt>
                <c:pt idx="21">
                  <c:v>42</c:v>
                </c:pt>
                <c:pt idx="22">
                  <c:v>60</c:v>
                </c:pt>
                <c:pt idx="23">
                  <c:v>44</c:v>
                </c:pt>
                <c:pt idx="24">
                  <c:v>57</c:v>
                </c:pt>
                <c:pt idx="25">
                  <c:v>63</c:v>
                </c:pt>
                <c:pt idx="26">
                  <c:v>65</c:v>
                </c:pt>
                <c:pt idx="27">
                  <c:v>34</c:v>
                </c:pt>
                <c:pt idx="28">
                  <c:v>57</c:v>
                </c:pt>
                <c:pt idx="29">
                  <c:v>52</c:v>
                </c:pt>
                <c:pt idx="30">
                  <c:v>41</c:v>
                </c:pt>
                <c:pt idx="31">
                  <c:v>61</c:v>
                </c:pt>
                <c:pt idx="32">
                  <c:v>51</c:v>
                </c:pt>
                <c:pt idx="33">
                  <c:v>49</c:v>
                </c:pt>
                <c:pt idx="34">
                  <c:v>51</c:v>
                </c:pt>
              </c:numCache>
            </c:numRef>
          </c:val>
          <c:extLst>
            <c:ext xmlns:c16="http://schemas.microsoft.com/office/drawing/2014/chart" uri="{C3380CC4-5D6E-409C-BE32-E72D297353CC}">
              <c16:uniqueId val="{00000003-2259-4B0D-81C4-BD6A55B3A77D}"/>
            </c:ext>
          </c:extLst>
        </c:ser>
        <c:dLbls>
          <c:showLegendKey val="0"/>
          <c:showVal val="1"/>
          <c:showCatName val="0"/>
          <c:showSerName val="0"/>
          <c:showPercent val="0"/>
          <c:showBubbleSize val="0"/>
        </c:dLbls>
        <c:gapWidth val="150"/>
        <c:overlap val="100"/>
        <c:axId val="281338624"/>
        <c:axId val="281340160"/>
      </c:barChart>
      <c:catAx>
        <c:axId val="281338624"/>
        <c:scaling>
          <c:orientation val="maxMin"/>
        </c:scaling>
        <c:delete val="0"/>
        <c:axPos val="l"/>
        <c:numFmt formatCode="General" sourceLinked="1"/>
        <c:majorTickMark val="out"/>
        <c:minorTickMark val="none"/>
        <c:tickLblPos val="nextTo"/>
        <c:crossAx val="281340160"/>
        <c:crosses val="autoZero"/>
        <c:auto val="1"/>
        <c:lblAlgn val="ctr"/>
        <c:lblOffset val="100"/>
        <c:noMultiLvlLbl val="0"/>
      </c:catAx>
      <c:valAx>
        <c:axId val="281340160"/>
        <c:scaling>
          <c:orientation val="minMax"/>
        </c:scaling>
        <c:delete val="0"/>
        <c:axPos val="t"/>
        <c:numFmt formatCode="General" sourceLinked="1"/>
        <c:majorTickMark val="out"/>
        <c:minorTickMark val="none"/>
        <c:tickLblPos val="nextTo"/>
        <c:crossAx val="281338624"/>
        <c:crosses val="autoZero"/>
        <c:crossBetween val="between"/>
      </c:valAx>
      <c:spPr>
        <a:noFill/>
        <a:ln w="23797">
          <a:noFill/>
        </a:ln>
      </c:spPr>
    </c:plotArea>
    <c:legend>
      <c:legendPos val="t"/>
      <c:layout/>
      <c:overlay val="0"/>
    </c:legend>
    <c:plotVisOnly val="1"/>
    <c:dispBlanksAs val="gap"/>
    <c:showDLblsOverMax val="0"/>
  </c:chart>
  <c:spPr>
    <a:ln>
      <a:noFill/>
    </a:ln>
  </c:spPr>
  <c:txPr>
    <a:bodyPr/>
    <a:lstStyle/>
    <a:p>
      <a:pPr>
        <a:defRPr b="1"/>
      </a:pPr>
      <a:endParaRPr lang="nb-NO"/>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'Ark1'!$B$1</c:f>
              <c:strCache>
                <c:ptCount val="1"/>
                <c:pt idx="0">
                  <c:v>2020</c:v>
                </c:pt>
              </c:strCache>
            </c:strRef>
          </c:tx>
          <c:spPr>
            <a:solidFill>
              <a:srgbClr val="0070C0"/>
            </a:solidFill>
            <a:ln>
              <a:solidFill>
                <a:sysClr val="windowText" lastClr="000000"/>
              </a:solidFill>
            </a:ln>
          </c:spPr>
          <c:invertIfNegative val="0"/>
          <c:dPt>
            <c:idx val="1"/>
            <c:invertIfNegative val="0"/>
            <c:bubble3D val="0"/>
            <c:extLst>
              <c:ext xmlns:c16="http://schemas.microsoft.com/office/drawing/2014/chart" uri="{C3380CC4-5D6E-409C-BE32-E72D297353CC}">
                <c16:uniqueId val="{00000000-341B-435F-9F23-F7083252E5AF}"/>
              </c:ext>
            </c:extLst>
          </c:dPt>
          <c:dPt>
            <c:idx val="24"/>
            <c:invertIfNegative val="0"/>
            <c:bubble3D val="0"/>
            <c:extLst>
              <c:ext xmlns:c16="http://schemas.microsoft.com/office/drawing/2014/chart" uri="{C3380CC4-5D6E-409C-BE32-E72D297353CC}">
                <c16:uniqueId val="{00000001-341B-435F-9F23-F7083252E5AF}"/>
              </c:ext>
            </c:extLst>
          </c:dPt>
          <c:dPt>
            <c:idx val="30"/>
            <c:invertIfNegative val="0"/>
            <c:bubble3D val="0"/>
            <c:extLst>
              <c:ext xmlns:c16="http://schemas.microsoft.com/office/drawing/2014/chart" uri="{C3380CC4-5D6E-409C-BE32-E72D297353CC}">
                <c16:uniqueId val="{00000002-341B-435F-9F23-F7083252E5AF}"/>
              </c:ext>
            </c:extLst>
          </c:dPt>
          <c:dPt>
            <c:idx val="31"/>
            <c:invertIfNegative val="0"/>
            <c:bubble3D val="0"/>
            <c:spPr>
              <a:solidFill>
                <a:schemeClr val="tx2">
                  <a:lumMod val="20000"/>
                  <a:lumOff val="80000"/>
                </a:schemeClr>
              </a:solidFill>
              <a:ln>
                <a:solidFill>
                  <a:sysClr val="windowText" lastClr="000000"/>
                </a:solidFill>
              </a:ln>
            </c:spPr>
            <c:extLst>
              <c:ext xmlns:c16="http://schemas.microsoft.com/office/drawing/2014/chart" uri="{C3380CC4-5D6E-409C-BE32-E72D297353CC}">
                <c16:uniqueId val="{00000004-341B-435F-9F23-F7083252E5AF}"/>
              </c:ext>
            </c:extLst>
          </c:dPt>
          <c:dPt>
            <c:idx val="32"/>
            <c:invertIfNegative val="0"/>
            <c:bubble3D val="0"/>
            <c:spPr>
              <a:solidFill>
                <a:schemeClr val="accent6">
                  <a:lumMod val="20000"/>
                  <a:lumOff val="80000"/>
                </a:schemeClr>
              </a:solidFill>
              <a:ln>
                <a:solidFill>
                  <a:sysClr val="windowText" lastClr="000000"/>
                </a:solidFill>
              </a:ln>
            </c:spPr>
            <c:extLst>
              <c:ext xmlns:c16="http://schemas.microsoft.com/office/drawing/2014/chart" uri="{C3380CC4-5D6E-409C-BE32-E72D297353CC}">
                <c16:uniqueId val="{00000006-341B-435F-9F23-F7083252E5AF}"/>
              </c:ext>
            </c:extLst>
          </c:dPt>
          <c:dPt>
            <c:idx val="33"/>
            <c:invertIfNegative val="0"/>
            <c:bubble3D val="0"/>
            <c:spPr>
              <a:solidFill>
                <a:srgbClr val="FFFF00"/>
              </a:solidFill>
              <a:ln>
                <a:solidFill>
                  <a:sysClr val="windowText" lastClr="000000"/>
                </a:solidFill>
              </a:ln>
            </c:spPr>
            <c:extLst>
              <c:ext xmlns:c16="http://schemas.microsoft.com/office/drawing/2014/chart" uri="{C3380CC4-5D6E-409C-BE32-E72D297353CC}">
                <c16:uniqueId val="{00000008-341B-435F-9F23-F7083252E5AF}"/>
              </c:ext>
            </c:extLst>
          </c:dPt>
          <c:dPt>
            <c:idx val="34"/>
            <c:invertIfNegative val="0"/>
            <c:bubble3D val="0"/>
            <c:spPr>
              <a:solidFill>
                <a:srgbClr val="FFC000"/>
              </a:solidFill>
              <a:ln>
                <a:solidFill>
                  <a:sysClr val="windowText" lastClr="000000"/>
                </a:solidFill>
              </a:ln>
            </c:spPr>
            <c:extLst>
              <c:ext xmlns:c16="http://schemas.microsoft.com/office/drawing/2014/chart" uri="{C3380CC4-5D6E-409C-BE32-E72D297353CC}">
                <c16:uniqueId val="{0000000A-341B-435F-9F23-F7083252E5AF}"/>
              </c:ext>
            </c:extLst>
          </c:dPt>
          <c:dPt>
            <c:idx val="35"/>
            <c:invertIfNegative val="0"/>
            <c:bubble3D val="0"/>
            <c:spPr>
              <a:solidFill>
                <a:srgbClr val="FF0000"/>
              </a:solidFill>
              <a:ln>
                <a:solidFill>
                  <a:sysClr val="windowText" lastClr="000000"/>
                </a:solidFill>
              </a:ln>
            </c:spPr>
            <c:extLst>
              <c:ext xmlns:c16="http://schemas.microsoft.com/office/drawing/2014/chart" uri="{C3380CC4-5D6E-409C-BE32-E72D297353CC}">
                <c16:uniqueId val="{0000000C-341B-435F-9F23-F7083252E5AF}"/>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'Ark1'!$A$2:$A$37</c:f>
              <c:strCache>
                <c:ptCount val="36"/>
                <c:pt idx="0">
                  <c:v>A</c:v>
                </c:pt>
                <c:pt idx="1">
                  <c:v>AA</c:v>
                </c:pt>
                <c:pt idx="2">
                  <c:v>I</c:v>
                </c:pt>
                <c:pt idx="3">
                  <c:v>M</c:v>
                </c:pt>
                <c:pt idx="4">
                  <c:v>E</c:v>
                </c:pt>
                <c:pt idx="5">
                  <c:v>L</c:v>
                </c:pt>
                <c:pt idx="6">
                  <c:v>T</c:v>
                </c:pt>
                <c:pt idx="7">
                  <c:v>U</c:v>
                </c:pt>
                <c:pt idx="8">
                  <c:v>X</c:v>
                </c:pt>
                <c:pt idx="9">
                  <c:v>P</c:v>
                </c:pt>
                <c:pt idx="10">
                  <c:v>R</c:v>
                </c:pt>
                <c:pt idx="11">
                  <c:v>Z</c:v>
                </c:pt>
                <c:pt idx="12">
                  <c:v>Å</c:v>
                </c:pt>
                <c:pt idx="13">
                  <c:v>D</c:v>
                </c:pt>
                <c:pt idx="14">
                  <c:v>W</c:v>
                </c:pt>
                <c:pt idx="15">
                  <c:v>Ø</c:v>
                </c:pt>
                <c:pt idx="16">
                  <c:v>F</c:v>
                </c:pt>
                <c:pt idx="17">
                  <c:v>G</c:v>
                </c:pt>
                <c:pt idx="18">
                  <c:v>H</c:v>
                </c:pt>
                <c:pt idx="19">
                  <c:v>V</c:v>
                </c:pt>
                <c:pt idx="20">
                  <c:v>Æ</c:v>
                </c:pt>
                <c:pt idx="21">
                  <c:v>B</c:v>
                </c:pt>
                <c:pt idx="22">
                  <c:v>C</c:v>
                </c:pt>
                <c:pt idx="23">
                  <c:v>J</c:v>
                </c:pt>
                <c:pt idx="24">
                  <c:v>K</c:v>
                </c:pt>
                <c:pt idx="25">
                  <c:v>S</c:v>
                </c:pt>
                <c:pt idx="26">
                  <c:v>Q</c:v>
                </c:pt>
                <c:pt idx="27">
                  <c:v>AB</c:v>
                </c:pt>
                <c:pt idx="28">
                  <c:v>Y</c:v>
                </c:pt>
                <c:pt idx="29">
                  <c:v>N</c:v>
                </c:pt>
                <c:pt idx="30">
                  <c:v>2020: VØR</c:v>
                </c:pt>
                <c:pt idx="31">
                  <c:v>2018: VØR</c:v>
                </c:pt>
                <c:pt idx="32">
                  <c:v>Totalt Storby</c:v>
                </c:pt>
                <c:pt idx="33">
                  <c:v>Totalt Innsikt</c:v>
                </c:pt>
                <c:pt idx="34">
                  <c:v>Totalt SeSammen</c:v>
                </c:pt>
                <c:pt idx="35">
                  <c:v>Totalt RBM20</c:v>
                </c:pt>
              </c:strCache>
            </c:strRef>
          </c:cat>
          <c:val>
            <c:numRef>
              <c:f>'Ark1'!$B$2:$B$37</c:f>
              <c:numCache>
                <c:formatCode>General</c:formatCode>
                <c:ptCount val="36"/>
                <c:pt idx="0">
                  <c:v>66</c:v>
                </c:pt>
                <c:pt idx="1">
                  <c:v>66</c:v>
                </c:pt>
                <c:pt idx="2">
                  <c:v>64</c:v>
                </c:pt>
                <c:pt idx="3">
                  <c:v>64</c:v>
                </c:pt>
                <c:pt idx="4">
                  <c:v>63</c:v>
                </c:pt>
                <c:pt idx="5">
                  <c:v>63</c:v>
                </c:pt>
                <c:pt idx="6">
                  <c:v>62</c:v>
                </c:pt>
                <c:pt idx="7">
                  <c:v>62</c:v>
                </c:pt>
                <c:pt idx="8">
                  <c:v>62</c:v>
                </c:pt>
                <c:pt idx="9">
                  <c:v>61</c:v>
                </c:pt>
                <c:pt idx="10">
                  <c:v>61</c:v>
                </c:pt>
                <c:pt idx="11">
                  <c:v>60</c:v>
                </c:pt>
                <c:pt idx="12">
                  <c:v>60</c:v>
                </c:pt>
                <c:pt idx="13">
                  <c:v>59</c:v>
                </c:pt>
                <c:pt idx="14">
                  <c:v>59</c:v>
                </c:pt>
                <c:pt idx="15">
                  <c:v>59</c:v>
                </c:pt>
                <c:pt idx="16">
                  <c:v>58</c:v>
                </c:pt>
                <c:pt idx="17">
                  <c:v>58</c:v>
                </c:pt>
                <c:pt idx="18">
                  <c:v>58</c:v>
                </c:pt>
                <c:pt idx="19">
                  <c:v>58</c:v>
                </c:pt>
                <c:pt idx="20">
                  <c:v>58</c:v>
                </c:pt>
                <c:pt idx="21">
                  <c:v>57</c:v>
                </c:pt>
                <c:pt idx="22">
                  <c:v>57</c:v>
                </c:pt>
                <c:pt idx="23">
                  <c:v>57</c:v>
                </c:pt>
                <c:pt idx="24">
                  <c:v>57</c:v>
                </c:pt>
                <c:pt idx="25">
                  <c:v>57</c:v>
                </c:pt>
                <c:pt idx="26">
                  <c:v>56</c:v>
                </c:pt>
                <c:pt idx="27">
                  <c:v>56</c:v>
                </c:pt>
                <c:pt idx="28">
                  <c:v>54</c:v>
                </c:pt>
                <c:pt idx="29">
                  <c:v>53</c:v>
                </c:pt>
                <c:pt idx="30">
                  <c:v>52</c:v>
                </c:pt>
                <c:pt idx="31">
                  <c:v>54</c:v>
                </c:pt>
                <c:pt idx="32">
                  <c:v>59</c:v>
                </c:pt>
                <c:pt idx="33">
                  <c:v>57</c:v>
                </c:pt>
                <c:pt idx="34">
                  <c:v>59</c:v>
                </c:pt>
                <c:pt idx="35">
                  <c:v>59</c:v>
                </c:pt>
              </c:numCache>
            </c:numRef>
          </c:val>
          <c:extLst>
            <c:ext xmlns:c16="http://schemas.microsoft.com/office/drawing/2014/chart" uri="{C3380CC4-5D6E-409C-BE32-E72D297353CC}">
              <c16:uniqueId val="{0000000D-341B-435F-9F23-F7083252E5AF}"/>
            </c:ext>
          </c:extLst>
        </c:ser>
        <c:dLbls>
          <c:showLegendKey val="0"/>
          <c:showVal val="1"/>
          <c:showCatName val="0"/>
          <c:showSerName val="0"/>
          <c:showPercent val="0"/>
          <c:showBubbleSize val="0"/>
        </c:dLbls>
        <c:gapWidth val="150"/>
        <c:axId val="226584064"/>
        <c:axId val="226585600"/>
      </c:barChart>
      <c:catAx>
        <c:axId val="226584064"/>
        <c:scaling>
          <c:orientation val="maxMin"/>
        </c:scaling>
        <c:delete val="0"/>
        <c:axPos val="l"/>
        <c:numFmt formatCode="General" sourceLinked="1"/>
        <c:majorTickMark val="out"/>
        <c:minorTickMark val="none"/>
        <c:tickLblPos val="nextTo"/>
        <c:crossAx val="226585600"/>
        <c:crosses val="autoZero"/>
        <c:auto val="1"/>
        <c:lblAlgn val="ctr"/>
        <c:lblOffset val="100"/>
        <c:noMultiLvlLbl val="0"/>
      </c:catAx>
      <c:valAx>
        <c:axId val="226585600"/>
        <c:scaling>
          <c:orientation val="minMax"/>
          <c:min val="0"/>
        </c:scaling>
        <c:delete val="0"/>
        <c:axPos val="t"/>
        <c:numFmt formatCode="General" sourceLinked="1"/>
        <c:majorTickMark val="out"/>
        <c:minorTickMark val="none"/>
        <c:tickLblPos val="nextTo"/>
        <c:crossAx val="226584064"/>
        <c:crosses val="autoZero"/>
        <c:crossBetween val="between"/>
      </c:valAx>
      <c:spPr>
        <a:noFill/>
        <a:ln w="23797">
          <a:noFill/>
        </a:ln>
      </c:spPr>
    </c:plotArea>
    <c:plotVisOnly val="1"/>
    <c:dispBlanksAs val="gap"/>
    <c:showDLblsOverMax val="0"/>
  </c:chart>
  <c:spPr>
    <a:ln>
      <a:noFill/>
    </a:ln>
  </c:spPr>
  <c:txPr>
    <a:bodyPr/>
    <a:lstStyle/>
    <a:p>
      <a:pPr>
        <a:defRPr sz="1000" b="1"/>
      </a:pPr>
      <a:endParaRPr lang="nb-NO"/>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590538884530518"/>
          <c:y val="0.10835436874738484"/>
          <c:w val="0.43307568929120854"/>
          <c:h val="0.87818661797710074"/>
        </c:manualLayout>
      </c:layout>
      <c:barChart>
        <c:barDir val="bar"/>
        <c:grouping val="stacked"/>
        <c:varyColors val="0"/>
        <c:ser>
          <c:idx val="0"/>
          <c:order val="0"/>
          <c:tx>
            <c:strRef>
              <c:f>'Ark1'!$B$2</c:f>
              <c:strCache>
                <c:ptCount val="1"/>
                <c:pt idx="0">
                  <c:v>2020</c:v>
                </c:pt>
              </c:strCache>
            </c:strRef>
          </c:tx>
          <c:spPr>
            <a:solidFill>
              <a:srgbClr val="FF0000"/>
            </a:solidFill>
            <a:ln w="12700">
              <a:solidFill>
                <a:srgbClr val="000000"/>
              </a:solidFill>
              <a:prstDash val="solid"/>
            </a:ln>
          </c:spPr>
          <c:invertIfNegative val="0"/>
          <c:dLbls>
            <c:spPr>
              <a:noFill/>
              <a:ln w="25400">
                <a:noFill/>
              </a:ln>
            </c:spPr>
            <c:txPr>
              <a:bodyPr/>
              <a:lstStyle/>
              <a:p>
                <a:pPr>
                  <a:defRPr sz="1000" b="1" i="0" u="none" strike="noStrike" baseline="0">
                    <a:solidFill>
                      <a:schemeClr val="bg1"/>
                    </a:solidFill>
                    <a:latin typeface="Arial"/>
                    <a:ea typeface="Arial"/>
                    <a:cs typeface="Aria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'Ark1'!$A$3:$A$8</c:f>
              <c:strCache>
                <c:ptCount val="6"/>
                <c:pt idx="0">
                  <c:v>For dyrt</c:v>
                </c:pt>
                <c:pt idx="1">
                  <c:v>For høy i forhold til kvalitet</c:v>
                </c:pt>
                <c:pt idx="2">
                  <c:v>Betaler for ting jeg ikke bruker</c:v>
                </c:pt>
                <c:pt idx="3">
                  <c:v>For høy i forhold til andre steder</c:v>
                </c:pt>
                <c:pt idx="4">
                  <c:v>Annet</c:v>
                </c:pt>
                <c:pt idx="5">
                  <c:v>Ingen spesielle årsaker</c:v>
                </c:pt>
              </c:strCache>
            </c:strRef>
          </c:cat>
          <c:val>
            <c:numRef>
              <c:f>'Ark1'!$B$3:$B$8</c:f>
              <c:numCache>
                <c:formatCode>General</c:formatCode>
                <c:ptCount val="6"/>
                <c:pt idx="0">
                  <c:v>70</c:v>
                </c:pt>
                <c:pt idx="1">
                  <c:v>26</c:v>
                </c:pt>
                <c:pt idx="2">
                  <c:v>7</c:v>
                </c:pt>
                <c:pt idx="3">
                  <c:v>2</c:v>
                </c:pt>
                <c:pt idx="4">
                  <c:v>19</c:v>
                </c:pt>
                <c:pt idx="5">
                  <c:v>2</c:v>
                </c:pt>
              </c:numCache>
            </c:numRef>
          </c:val>
          <c:extLst>
            <c:ext xmlns:c16="http://schemas.microsoft.com/office/drawing/2014/chart" uri="{C3380CC4-5D6E-409C-BE32-E72D297353CC}">
              <c16:uniqueId val="{00000000-BA19-410D-A41B-E457F14EADF5}"/>
            </c:ext>
          </c:extLst>
        </c:ser>
        <c:dLbls>
          <c:showLegendKey val="0"/>
          <c:showVal val="0"/>
          <c:showCatName val="0"/>
          <c:showSerName val="0"/>
          <c:showPercent val="0"/>
          <c:showBubbleSize val="0"/>
        </c:dLbls>
        <c:gapWidth val="150"/>
        <c:overlap val="100"/>
        <c:axId val="47319296"/>
        <c:axId val="47325184"/>
      </c:barChart>
      <c:catAx>
        <c:axId val="47319296"/>
        <c:scaling>
          <c:orientation val="maxMin"/>
        </c:scaling>
        <c:delete val="0"/>
        <c:axPos val="l"/>
        <c:numFmt formatCode="General" sourceLinked="1"/>
        <c:majorTickMark val="out"/>
        <c:minorTickMark val="none"/>
        <c:tickLblPos val="nextTo"/>
        <c:spPr>
          <a:ln w="3175">
            <a:solidFill>
              <a:srgbClr val="000000"/>
            </a:solidFill>
            <a:prstDash val="solid"/>
          </a:ln>
        </c:spPr>
        <c:txPr>
          <a:bodyPr rot="0" vert="horz"/>
          <a:lstStyle/>
          <a:p>
            <a:pPr>
              <a:defRPr sz="1000" b="1" i="0" u="none" strike="noStrike" baseline="0">
                <a:solidFill>
                  <a:srgbClr val="000000"/>
                </a:solidFill>
                <a:latin typeface="Arial"/>
                <a:ea typeface="Arial"/>
                <a:cs typeface="Arial"/>
              </a:defRPr>
            </a:pPr>
            <a:endParaRPr lang="nb-NO"/>
          </a:p>
        </c:txPr>
        <c:crossAx val="47325184"/>
        <c:crosses val="autoZero"/>
        <c:auto val="1"/>
        <c:lblAlgn val="ctr"/>
        <c:lblOffset val="100"/>
        <c:tickLblSkip val="1"/>
        <c:tickMarkSkip val="1"/>
        <c:noMultiLvlLbl val="0"/>
      </c:catAx>
      <c:valAx>
        <c:axId val="47325184"/>
        <c:scaling>
          <c:orientation val="minMax"/>
        </c:scaling>
        <c:delete val="0"/>
        <c:axPos val="t"/>
        <c:numFmt formatCode="General" sourceLinked="1"/>
        <c:majorTickMark val="out"/>
        <c:minorTickMark val="none"/>
        <c:tickLblPos val="nextTo"/>
        <c:spPr>
          <a:ln w="3175">
            <a:solidFill>
              <a:srgbClr val="000000"/>
            </a:solidFill>
            <a:prstDash val="solid"/>
          </a:ln>
        </c:spPr>
        <c:txPr>
          <a:bodyPr rot="0" vert="horz"/>
          <a:lstStyle/>
          <a:p>
            <a:pPr>
              <a:defRPr sz="1000" b="1" i="0" u="none" strike="noStrike" baseline="0">
                <a:solidFill>
                  <a:srgbClr val="000000"/>
                </a:solidFill>
                <a:latin typeface="Arial"/>
                <a:ea typeface="Arial"/>
                <a:cs typeface="Arial"/>
              </a:defRPr>
            </a:pPr>
            <a:endParaRPr lang="nb-NO"/>
          </a:p>
        </c:txPr>
        <c:crossAx val="47319296"/>
        <c:crosses val="autoZero"/>
        <c:crossBetween val="between"/>
      </c:valAx>
      <c:spPr>
        <a:noFill/>
        <a:ln w="25400">
          <a:noFill/>
        </a:ln>
      </c:spPr>
    </c:plotArea>
    <c:legend>
      <c:legendPos val="r"/>
      <c:layout>
        <c:manualLayout>
          <c:xMode val="edge"/>
          <c:yMode val="edge"/>
          <c:x val="0.67116432202626908"/>
          <c:y val="0.36724500741755106"/>
          <c:w val="0.13553154470678369"/>
          <c:h val="0.16725504964053403"/>
        </c:manualLayout>
      </c:layout>
      <c:overlay val="0"/>
      <c:spPr>
        <a:solidFill>
          <a:srgbClr val="FFFFFF"/>
        </a:solidFill>
        <a:ln w="25400">
          <a:noFill/>
        </a:ln>
      </c:spPr>
      <c:txPr>
        <a:bodyPr/>
        <a:lstStyle/>
        <a:p>
          <a:pPr>
            <a:defRPr sz="920" b="1" i="0" u="none" strike="noStrike" baseline="0">
              <a:solidFill>
                <a:srgbClr val="000000"/>
              </a:solidFill>
              <a:latin typeface="Arial"/>
              <a:ea typeface="Arial"/>
              <a:cs typeface="Arial"/>
            </a:defRPr>
          </a:pPr>
          <a:endParaRPr lang="nb-NO"/>
        </a:p>
      </c:txPr>
    </c:legend>
    <c:plotVisOnly val="1"/>
    <c:dispBlanksAs val="gap"/>
    <c:showDLblsOverMax val="0"/>
  </c:chart>
  <c:spPr>
    <a:noFill/>
    <a:ln>
      <a:noFill/>
    </a:ln>
  </c:spPr>
  <c:txPr>
    <a:bodyPr/>
    <a:lstStyle/>
    <a:p>
      <a:pPr>
        <a:defRPr sz="1000" b="0" i="0" u="none" strike="noStrike" baseline="0">
          <a:solidFill>
            <a:srgbClr val="000000"/>
          </a:solidFill>
          <a:latin typeface="Arial"/>
          <a:ea typeface="Arial"/>
          <a:cs typeface="Arial"/>
        </a:defRPr>
      </a:pPr>
      <a:endParaRPr lang="nb-NO"/>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836814668999711"/>
          <c:y val="9.2056617922759654E-2"/>
          <c:w val="0.54561333479148444"/>
          <c:h val="0.88462942132233491"/>
        </c:manualLayout>
      </c:layout>
      <c:barChart>
        <c:barDir val="bar"/>
        <c:grouping val="clustered"/>
        <c:varyColors val="0"/>
        <c:ser>
          <c:idx val="0"/>
          <c:order val="0"/>
          <c:tx>
            <c:strRef>
              <c:f>'Ark1'!$B$1</c:f>
              <c:strCache>
                <c:ptCount val="1"/>
                <c:pt idx="0">
                  <c:v>2020</c:v>
                </c:pt>
              </c:strCache>
            </c:strRef>
          </c:tx>
          <c:spPr>
            <a:solidFill>
              <a:srgbClr val="FFC000"/>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'Ark1'!$A$2:$A$13</c:f>
              <c:strCache>
                <c:ptCount val="12"/>
                <c:pt idx="0">
                  <c:v>Batteri</c:v>
                </c:pt>
                <c:pt idx="1">
                  <c:v>Malingspann</c:v>
                </c:pt>
                <c:pt idx="2">
                  <c:v>Lyspærer og lysrør</c:v>
                </c:pt>
                <c:pt idx="3">
                  <c:v>Spraybokser</c:v>
                </c:pt>
                <c:pt idx="4">
                  <c:v>Brannfarlig drivstoff</c:v>
                </c:pt>
                <c:pt idx="5">
                  <c:v>Rengjøringsmiddel</c:v>
                </c:pt>
                <c:pt idx="6">
                  <c:v>Sprøytemiddler</c:v>
                </c:pt>
                <c:pt idx="7">
                  <c:v>Farlig byggavfall (asbest, impregnert trevirke)</c:v>
                </c:pt>
                <c:pt idx="8">
                  <c:v>Blybatteri</c:v>
                </c:pt>
                <c:pt idx="9">
                  <c:v>Annet</c:v>
                </c:pt>
                <c:pt idx="10">
                  <c:v>Vet ikke</c:v>
                </c:pt>
                <c:pt idx="11">
                  <c:v>Ingen</c:v>
                </c:pt>
              </c:strCache>
            </c:strRef>
          </c:cat>
          <c:val>
            <c:numRef>
              <c:f>'Ark1'!$B$2:$B$13</c:f>
              <c:numCache>
                <c:formatCode>General</c:formatCode>
                <c:ptCount val="12"/>
                <c:pt idx="0">
                  <c:v>66</c:v>
                </c:pt>
                <c:pt idx="1">
                  <c:v>43</c:v>
                </c:pt>
                <c:pt idx="2">
                  <c:v>29</c:v>
                </c:pt>
                <c:pt idx="3">
                  <c:v>15</c:v>
                </c:pt>
                <c:pt idx="4">
                  <c:v>6</c:v>
                </c:pt>
                <c:pt idx="5">
                  <c:v>4</c:v>
                </c:pt>
                <c:pt idx="6">
                  <c:v>3</c:v>
                </c:pt>
                <c:pt idx="7">
                  <c:v>2</c:v>
                </c:pt>
                <c:pt idx="8">
                  <c:v>1</c:v>
                </c:pt>
                <c:pt idx="9">
                  <c:v>22</c:v>
                </c:pt>
                <c:pt idx="10">
                  <c:v>2</c:v>
                </c:pt>
                <c:pt idx="11">
                  <c:v>10</c:v>
                </c:pt>
              </c:numCache>
            </c:numRef>
          </c:val>
          <c:extLst>
            <c:ext xmlns:c16="http://schemas.microsoft.com/office/drawing/2014/chart" uri="{C3380CC4-5D6E-409C-BE32-E72D297353CC}">
              <c16:uniqueId val="{00000000-6647-4F13-ABFA-D6398D2DC9DD}"/>
            </c:ext>
          </c:extLst>
        </c:ser>
        <c:dLbls>
          <c:dLblPos val="outEnd"/>
          <c:showLegendKey val="0"/>
          <c:showVal val="1"/>
          <c:showCatName val="0"/>
          <c:showSerName val="0"/>
          <c:showPercent val="0"/>
          <c:showBubbleSize val="0"/>
        </c:dLbls>
        <c:gapWidth val="182"/>
        <c:axId val="795703784"/>
        <c:axId val="795710016"/>
      </c:barChart>
      <c:catAx>
        <c:axId val="7957037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nb-NO"/>
          </a:p>
        </c:txPr>
        <c:crossAx val="795710016"/>
        <c:crosses val="autoZero"/>
        <c:auto val="1"/>
        <c:lblAlgn val="ctr"/>
        <c:lblOffset val="100"/>
        <c:noMultiLvlLbl val="0"/>
      </c:catAx>
      <c:valAx>
        <c:axId val="795710016"/>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nb-NO"/>
          </a:p>
        </c:txPr>
        <c:crossAx val="795703784"/>
        <c:crosses val="autoZero"/>
        <c:crossBetween val="between"/>
      </c:valAx>
      <c:spPr>
        <a:noFill/>
        <a:ln>
          <a:noFill/>
        </a:ln>
        <a:effectLst/>
      </c:spPr>
    </c:plotArea>
    <c:legend>
      <c:legendPos val="b"/>
      <c:layout>
        <c:manualLayout>
          <c:xMode val="edge"/>
          <c:yMode val="edge"/>
          <c:x val="0.81047244094488191"/>
          <c:y val="0.32192413448318957"/>
          <c:w val="9.5519830854476517E-2"/>
          <c:h val="5.015118724194563E-2"/>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100" b="1"/>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'Ark1'!$B$1</c:f>
              <c:strCache>
                <c:ptCount val="1"/>
                <c:pt idx="0">
                  <c:v>2020</c:v>
                </c:pt>
              </c:strCache>
            </c:strRef>
          </c:tx>
          <c:spPr>
            <a:solidFill>
              <a:srgbClr val="0070C0"/>
            </a:solidFill>
            <a:ln>
              <a:solidFill>
                <a:sysClr val="windowText" lastClr="000000"/>
              </a:solidFill>
            </a:ln>
          </c:spPr>
          <c:invertIfNegative val="0"/>
          <c:dPt>
            <c:idx val="4"/>
            <c:invertIfNegative val="0"/>
            <c:bubble3D val="0"/>
            <c:extLst>
              <c:ext xmlns:c16="http://schemas.microsoft.com/office/drawing/2014/chart" uri="{C3380CC4-5D6E-409C-BE32-E72D297353CC}">
                <c16:uniqueId val="{00000000-931B-46EE-A566-4683F90616C6}"/>
              </c:ext>
            </c:extLst>
          </c:dPt>
          <c:dPt>
            <c:idx val="21"/>
            <c:invertIfNegative val="0"/>
            <c:bubble3D val="0"/>
            <c:extLst>
              <c:ext xmlns:c16="http://schemas.microsoft.com/office/drawing/2014/chart" uri="{C3380CC4-5D6E-409C-BE32-E72D297353CC}">
                <c16:uniqueId val="{00000001-931B-46EE-A566-4683F90616C6}"/>
              </c:ext>
            </c:extLst>
          </c:dPt>
          <c:dPt>
            <c:idx val="30"/>
            <c:invertIfNegative val="0"/>
            <c:bubble3D val="0"/>
            <c:spPr>
              <a:solidFill>
                <a:schemeClr val="tx2">
                  <a:lumMod val="20000"/>
                  <a:lumOff val="80000"/>
                </a:schemeClr>
              </a:solidFill>
              <a:ln>
                <a:solidFill>
                  <a:sysClr val="windowText" lastClr="000000"/>
                </a:solidFill>
              </a:ln>
            </c:spPr>
            <c:extLst>
              <c:ext xmlns:c16="http://schemas.microsoft.com/office/drawing/2014/chart" uri="{C3380CC4-5D6E-409C-BE32-E72D297353CC}">
                <c16:uniqueId val="{00000003-931B-46EE-A566-4683F90616C6}"/>
              </c:ext>
            </c:extLst>
          </c:dPt>
          <c:dPt>
            <c:idx val="31"/>
            <c:invertIfNegative val="0"/>
            <c:bubble3D val="0"/>
            <c:extLst>
              <c:ext xmlns:c16="http://schemas.microsoft.com/office/drawing/2014/chart" uri="{C3380CC4-5D6E-409C-BE32-E72D297353CC}">
                <c16:uniqueId val="{00000004-931B-46EE-A566-4683F90616C6}"/>
              </c:ext>
            </c:extLst>
          </c:dPt>
          <c:dPt>
            <c:idx val="32"/>
            <c:invertIfNegative val="0"/>
            <c:bubble3D val="0"/>
            <c:spPr>
              <a:solidFill>
                <a:schemeClr val="accent6">
                  <a:lumMod val="20000"/>
                  <a:lumOff val="80000"/>
                </a:schemeClr>
              </a:solidFill>
              <a:ln>
                <a:solidFill>
                  <a:sysClr val="windowText" lastClr="000000"/>
                </a:solidFill>
              </a:ln>
            </c:spPr>
            <c:extLst>
              <c:ext xmlns:c16="http://schemas.microsoft.com/office/drawing/2014/chart" uri="{C3380CC4-5D6E-409C-BE32-E72D297353CC}">
                <c16:uniqueId val="{00000006-931B-46EE-A566-4683F90616C6}"/>
              </c:ext>
            </c:extLst>
          </c:dPt>
          <c:dPt>
            <c:idx val="33"/>
            <c:invertIfNegative val="0"/>
            <c:bubble3D val="0"/>
            <c:spPr>
              <a:solidFill>
                <a:srgbClr val="FFFF00"/>
              </a:solidFill>
              <a:ln>
                <a:solidFill>
                  <a:sysClr val="windowText" lastClr="000000"/>
                </a:solidFill>
              </a:ln>
            </c:spPr>
            <c:extLst>
              <c:ext xmlns:c16="http://schemas.microsoft.com/office/drawing/2014/chart" uri="{C3380CC4-5D6E-409C-BE32-E72D297353CC}">
                <c16:uniqueId val="{00000008-931B-46EE-A566-4683F90616C6}"/>
              </c:ext>
            </c:extLst>
          </c:dPt>
          <c:dPt>
            <c:idx val="34"/>
            <c:invertIfNegative val="0"/>
            <c:bubble3D val="0"/>
            <c:spPr>
              <a:solidFill>
                <a:srgbClr val="FFC000"/>
              </a:solidFill>
              <a:ln>
                <a:solidFill>
                  <a:sysClr val="windowText" lastClr="000000"/>
                </a:solidFill>
              </a:ln>
            </c:spPr>
            <c:extLst>
              <c:ext xmlns:c16="http://schemas.microsoft.com/office/drawing/2014/chart" uri="{C3380CC4-5D6E-409C-BE32-E72D297353CC}">
                <c16:uniqueId val="{0000000A-931B-46EE-A566-4683F90616C6}"/>
              </c:ext>
            </c:extLst>
          </c:dPt>
          <c:dPt>
            <c:idx val="35"/>
            <c:invertIfNegative val="0"/>
            <c:bubble3D val="0"/>
            <c:spPr>
              <a:solidFill>
                <a:srgbClr val="FF0000"/>
              </a:solidFill>
              <a:ln>
                <a:solidFill>
                  <a:sysClr val="windowText" lastClr="000000"/>
                </a:solidFill>
              </a:ln>
            </c:spPr>
            <c:extLst>
              <c:ext xmlns:c16="http://schemas.microsoft.com/office/drawing/2014/chart" uri="{C3380CC4-5D6E-409C-BE32-E72D297353CC}">
                <c16:uniqueId val="{0000000C-931B-46EE-A566-4683F90616C6}"/>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'Ark1'!$A$2:$A$37</c:f>
              <c:strCache>
                <c:ptCount val="36"/>
                <c:pt idx="0">
                  <c:v>H</c:v>
                </c:pt>
                <c:pt idx="1">
                  <c:v>L</c:v>
                </c:pt>
                <c:pt idx="2">
                  <c:v>E</c:v>
                </c:pt>
                <c:pt idx="3">
                  <c:v>A</c:v>
                </c:pt>
                <c:pt idx="4">
                  <c:v>I</c:v>
                </c:pt>
                <c:pt idx="5">
                  <c:v>M</c:v>
                </c:pt>
                <c:pt idx="6">
                  <c:v>T</c:v>
                </c:pt>
                <c:pt idx="7">
                  <c:v>K</c:v>
                </c:pt>
                <c:pt idx="8">
                  <c:v>V</c:v>
                </c:pt>
                <c:pt idx="9">
                  <c:v>W</c:v>
                </c:pt>
                <c:pt idx="10">
                  <c:v>B</c:v>
                </c:pt>
                <c:pt idx="11">
                  <c:v>C</c:v>
                </c:pt>
                <c:pt idx="12">
                  <c:v>F</c:v>
                </c:pt>
                <c:pt idx="13">
                  <c:v>P</c:v>
                </c:pt>
                <c:pt idx="14">
                  <c:v>Q</c:v>
                </c:pt>
                <c:pt idx="15">
                  <c:v>S</c:v>
                </c:pt>
                <c:pt idx="16">
                  <c:v>Æ</c:v>
                </c:pt>
                <c:pt idx="17">
                  <c:v>Ø</c:v>
                </c:pt>
                <c:pt idx="18">
                  <c:v>AA</c:v>
                </c:pt>
                <c:pt idx="19">
                  <c:v>AB</c:v>
                </c:pt>
                <c:pt idx="20">
                  <c:v>J</c:v>
                </c:pt>
                <c:pt idx="21">
                  <c:v>Z</c:v>
                </c:pt>
                <c:pt idx="22">
                  <c:v>R</c:v>
                </c:pt>
                <c:pt idx="23">
                  <c:v>U</c:v>
                </c:pt>
                <c:pt idx="24">
                  <c:v>G</c:v>
                </c:pt>
                <c:pt idx="25">
                  <c:v>X</c:v>
                </c:pt>
                <c:pt idx="26">
                  <c:v>N</c:v>
                </c:pt>
                <c:pt idx="27">
                  <c:v>Å</c:v>
                </c:pt>
                <c:pt idx="28">
                  <c:v>D</c:v>
                </c:pt>
                <c:pt idx="29">
                  <c:v>2020: VØR</c:v>
                </c:pt>
                <c:pt idx="30">
                  <c:v>2018: VØR</c:v>
                </c:pt>
                <c:pt idx="31">
                  <c:v>Y</c:v>
                </c:pt>
                <c:pt idx="32">
                  <c:v>Totalt Storby</c:v>
                </c:pt>
                <c:pt idx="33">
                  <c:v>Totalt Innsikt</c:v>
                </c:pt>
                <c:pt idx="34">
                  <c:v>Totalt SeSammen</c:v>
                </c:pt>
                <c:pt idx="35">
                  <c:v>Totalt RBM20</c:v>
                </c:pt>
              </c:strCache>
            </c:strRef>
          </c:cat>
          <c:val>
            <c:numRef>
              <c:f>'Ark1'!$B$2:$B$37</c:f>
              <c:numCache>
                <c:formatCode>General</c:formatCode>
                <c:ptCount val="36"/>
                <c:pt idx="0">
                  <c:v>86</c:v>
                </c:pt>
                <c:pt idx="1">
                  <c:v>85</c:v>
                </c:pt>
                <c:pt idx="2">
                  <c:v>84</c:v>
                </c:pt>
                <c:pt idx="3">
                  <c:v>83</c:v>
                </c:pt>
                <c:pt idx="4">
                  <c:v>83</c:v>
                </c:pt>
                <c:pt idx="5">
                  <c:v>83</c:v>
                </c:pt>
                <c:pt idx="6">
                  <c:v>83</c:v>
                </c:pt>
                <c:pt idx="7">
                  <c:v>82</c:v>
                </c:pt>
                <c:pt idx="8">
                  <c:v>82</c:v>
                </c:pt>
                <c:pt idx="9">
                  <c:v>82</c:v>
                </c:pt>
                <c:pt idx="10">
                  <c:v>81</c:v>
                </c:pt>
                <c:pt idx="11">
                  <c:v>81</c:v>
                </c:pt>
                <c:pt idx="12">
                  <c:v>81</c:v>
                </c:pt>
                <c:pt idx="13">
                  <c:v>81</c:v>
                </c:pt>
                <c:pt idx="14">
                  <c:v>81</c:v>
                </c:pt>
                <c:pt idx="15">
                  <c:v>81</c:v>
                </c:pt>
                <c:pt idx="16">
                  <c:v>81</c:v>
                </c:pt>
                <c:pt idx="17">
                  <c:v>81</c:v>
                </c:pt>
                <c:pt idx="18">
                  <c:v>81</c:v>
                </c:pt>
                <c:pt idx="19">
                  <c:v>81</c:v>
                </c:pt>
                <c:pt idx="20">
                  <c:v>80</c:v>
                </c:pt>
                <c:pt idx="21">
                  <c:v>80</c:v>
                </c:pt>
                <c:pt idx="22">
                  <c:v>79</c:v>
                </c:pt>
                <c:pt idx="23">
                  <c:v>79</c:v>
                </c:pt>
                <c:pt idx="24">
                  <c:v>78</c:v>
                </c:pt>
                <c:pt idx="25">
                  <c:v>77</c:v>
                </c:pt>
                <c:pt idx="26">
                  <c:v>76</c:v>
                </c:pt>
                <c:pt idx="27">
                  <c:v>76</c:v>
                </c:pt>
                <c:pt idx="28">
                  <c:v>75</c:v>
                </c:pt>
                <c:pt idx="29">
                  <c:v>75</c:v>
                </c:pt>
                <c:pt idx="30">
                  <c:v>74</c:v>
                </c:pt>
                <c:pt idx="31">
                  <c:v>74</c:v>
                </c:pt>
                <c:pt idx="32">
                  <c:v>80</c:v>
                </c:pt>
                <c:pt idx="33">
                  <c:v>79</c:v>
                </c:pt>
                <c:pt idx="34">
                  <c:v>80</c:v>
                </c:pt>
                <c:pt idx="35">
                  <c:v>80</c:v>
                </c:pt>
              </c:numCache>
            </c:numRef>
          </c:val>
          <c:extLst>
            <c:ext xmlns:c16="http://schemas.microsoft.com/office/drawing/2014/chart" uri="{C3380CC4-5D6E-409C-BE32-E72D297353CC}">
              <c16:uniqueId val="{0000000D-931B-46EE-A566-4683F90616C6}"/>
            </c:ext>
          </c:extLst>
        </c:ser>
        <c:dLbls>
          <c:showLegendKey val="0"/>
          <c:showVal val="1"/>
          <c:showCatName val="0"/>
          <c:showSerName val="0"/>
          <c:showPercent val="0"/>
          <c:showBubbleSize val="0"/>
        </c:dLbls>
        <c:gapWidth val="150"/>
        <c:axId val="226584064"/>
        <c:axId val="226585600"/>
      </c:barChart>
      <c:catAx>
        <c:axId val="226584064"/>
        <c:scaling>
          <c:orientation val="maxMin"/>
        </c:scaling>
        <c:delete val="0"/>
        <c:axPos val="l"/>
        <c:numFmt formatCode="General" sourceLinked="1"/>
        <c:majorTickMark val="out"/>
        <c:minorTickMark val="none"/>
        <c:tickLblPos val="nextTo"/>
        <c:crossAx val="226585600"/>
        <c:crosses val="autoZero"/>
        <c:auto val="1"/>
        <c:lblAlgn val="ctr"/>
        <c:lblOffset val="100"/>
        <c:noMultiLvlLbl val="0"/>
      </c:catAx>
      <c:valAx>
        <c:axId val="226585600"/>
        <c:scaling>
          <c:orientation val="minMax"/>
          <c:min val="0"/>
        </c:scaling>
        <c:delete val="0"/>
        <c:axPos val="t"/>
        <c:numFmt formatCode="General" sourceLinked="1"/>
        <c:majorTickMark val="out"/>
        <c:minorTickMark val="none"/>
        <c:tickLblPos val="nextTo"/>
        <c:crossAx val="226584064"/>
        <c:crosses val="autoZero"/>
        <c:crossBetween val="between"/>
      </c:valAx>
      <c:spPr>
        <a:noFill/>
        <a:ln w="23797">
          <a:noFill/>
        </a:ln>
      </c:spPr>
    </c:plotArea>
    <c:plotVisOnly val="1"/>
    <c:dispBlanksAs val="gap"/>
    <c:showDLblsOverMax val="0"/>
  </c:chart>
  <c:spPr>
    <a:ln>
      <a:noFill/>
    </a:ln>
  </c:spPr>
  <c:txPr>
    <a:bodyPr/>
    <a:lstStyle/>
    <a:p>
      <a:pPr>
        <a:defRPr sz="1000" b="1"/>
      </a:pPr>
      <a:endParaRPr lang="nb-NO"/>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836814668999711"/>
          <c:y val="9.2056617922759654E-2"/>
          <c:w val="0.54561333479148444"/>
          <c:h val="0.88462942132233491"/>
        </c:manualLayout>
      </c:layout>
      <c:barChart>
        <c:barDir val="bar"/>
        <c:grouping val="clustered"/>
        <c:varyColors val="0"/>
        <c:ser>
          <c:idx val="0"/>
          <c:order val="0"/>
          <c:tx>
            <c:strRef>
              <c:f>'Ark1'!$B$1</c:f>
              <c:strCache>
                <c:ptCount val="1"/>
                <c:pt idx="0">
                  <c:v>2020</c:v>
                </c:pt>
              </c:strCache>
            </c:strRef>
          </c:tx>
          <c:spPr>
            <a:solidFill>
              <a:srgbClr val="FFC000"/>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'Ark1'!$A$2:$A$7</c:f>
              <c:strCache>
                <c:ptCount val="6"/>
                <c:pt idx="0">
                  <c:v>Egen henteordning</c:v>
                </c:pt>
                <c:pt idx="1">
                  <c:v>Innsamlingsaksjoner</c:v>
                </c:pt>
                <c:pt idx="2">
                  <c:v>Levering på miljøstasjonen</c:v>
                </c:pt>
                <c:pt idx="3">
                  <c:v>Mer informasjon</c:v>
                </c:pt>
                <c:pt idx="4">
                  <c:v>Annet</c:v>
                </c:pt>
                <c:pt idx="5">
                  <c:v>Vet ikke</c:v>
                </c:pt>
              </c:strCache>
            </c:strRef>
          </c:cat>
          <c:val>
            <c:numRef>
              <c:f>'Ark1'!$B$2:$B$7</c:f>
              <c:numCache>
                <c:formatCode>General</c:formatCode>
                <c:ptCount val="6"/>
                <c:pt idx="0">
                  <c:v>18</c:v>
                </c:pt>
                <c:pt idx="1">
                  <c:v>11</c:v>
                </c:pt>
                <c:pt idx="2">
                  <c:v>9</c:v>
                </c:pt>
                <c:pt idx="3">
                  <c:v>7</c:v>
                </c:pt>
                <c:pt idx="4">
                  <c:v>29</c:v>
                </c:pt>
                <c:pt idx="5">
                  <c:v>38</c:v>
                </c:pt>
              </c:numCache>
            </c:numRef>
          </c:val>
          <c:extLst>
            <c:ext xmlns:c16="http://schemas.microsoft.com/office/drawing/2014/chart" uri="{C3380CC4-5D6E-409C-BE32-E72D297353CC}">
              <c16:uniqueId val="{00000000-A052-4783-A5C4-A8F5E9EB1CBE}"/>
            </c:ext>
          </c:extLst>
        </c:ser>
        <c:dLbls>
          <c:dLblPos val="outEnd"/>
          <c:showLegendKey val="0"/>
          <c:showVal val="1"/>
          <c:showCatName val="0"/>
          <c:showSerName val="0"/>
          <c:showPercent val="0"/>
          <c:showBubbleSize val="0"/>
        </c:dLbls>
        <c:gapWidth val="182"/>
        <c:axId val="795703784"/>
        <c:axId val="795710016"/>
      </c:barChart>
      <c:catAx>
        <c:axId val="7957037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nb-NO"/>
          </a:p>
        </c:txPr>
        <c:crossAx val="795710016"/>
        <c:crosses val="autoZero"/>
        <c:auto val="1"/>
        <c:lblAlgn val="ctr"/>
        <c:lblOffset val="100"/>
        <c:noMultiLvlLbl val="0"/>
      </c:catAx>
      <c:valAx>
        <c:axId val="795710016"/>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nb-NO"/>
          </a:p>
        </c:txPr>
        <c:crossAx val="795703784"/>
        <c:crosses val="autoZero"/>
        <c:crossBetween val="between"/>
      </c:valAx>
      <c:spPr>
        <a:noFill/>
        <a:ln>
          <a:noFill/>
        </a:ln>
        <a:effectLst/>
      </c:spPr>
    </c:plotArea>
    <c:legend>
      <c:legendPos val="b"/>
      <c:layout>
        <c:manualLayout>
          <c:xMode val="edge"/>
          <c:yMode val="edge"/>
          <c:x val="0.81047244094488191"/>
          <c:y val="0.32192413448318957"/>
          <c:w val="9.5519830854476517E-2"/>
          <c:h val="5.015118724194563E-2"/>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100" b="1"/>
      </a:pPr>
      <a:endParaRPr lang="nb-NO"/>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836814668999711"/>
          <c:y val="9.2056617922759654E-2"/>
          <c:w val="0.54561333479148444"/>
          <c:h val="0.88462942132233491"/>
        </c:manualLayout>
      </c:layout>
      <c:barChart>
        <c:barDir val="bar"/>
        <c:grouping val="clustered"/>
        <c:varyColors val="0"/>
        <c:ser>
          <c:idx val="0"/>
          <c:order val="0"/>
          <c:tx>
            <c:strRef>
              <c:f>'Ark1'!$B$1</c:f>
              <c:strCache>
                <c:ptCount val="1"/>
                <c:pt idx="0">
                  <c:v>2020</c:v>
                </c:pt>
              </c:strCache>
            </c:strRef>
          </c:tx>
          <c:spPr>
            <a:solidFill>
              <a:srgbClr val="FFC000"/>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'Ark1'!$A$2:$A$9</c:f>
              <c:strCache>
                <c:ptCount val="8"/>
                <c:pt idx="0">
                  <c:v>På miljøstasjon\gjenvinningstasjon</c:v>
                </c:pt>
                <c:pt idx="1">
                  <c:v>På elektronikk butikk</c:v>
                </c:pt>
                <c:pt idx="2">
                  <c:v>Gjennom innsamlingsaksjon for farlig avfall</c:v>
                </c:pt>
                <c:pt idx="3">
                  <c:v>Leverte på arbeidsplass</c:v>
                </c:pt>
                <c:pt idx="4">
                  <c:v>Gav bort</c:v>
                </c:pt>
                <c:pt idx="5">
                  <c:v>Annet</c:v>
                </c:pt>
                <c:pt idx="6">
                  <c:v>Husker ikke</c:v>
                </c:pt>
                <c:pt idx="7">
                  <c:v>Har ikke gjort</c:v>
                </c:pt>
              </c:strCache>
            </c:strRef>
          </c:cat>
          <c:val>
            <c:numRef>
              <c:f>'Ark1'!$B$2:$B$9</c:f>
              <c:numCache>
                <c:formatCode>General</c:formatCode>
                <c:ptCount val="8"/>
                <c:pt idx="0">
                  <c:v>54</c:v>
                </c:pt>
                <c:pt idx="1">
                  <c:v>20</c:v>
                </c:pt>
                <c:pt idx="2">
                  <c:v>7</c:v>
                </c:pt>
                <c:pt idx="3">
                  <c:v>1</c:v>
                </c:pt>
                <c:pt idx="4">
                  <c:v>1</c:v>
                </c:pt>
                <c:pt idx="5">
                  <c:v>13</c:v>
                </c:pt>
                <c:pt idx="6">
                  <c:v>1</c:v>
                </c:pt>
                <c:pt idx="7">
                  <c:v>5</c:v>
                </c:pt>
              </c:numCache>
            </c:numRef>
          </c:val>
          <c:extLst>
            <c:ext xmlns:c16="http://schemas.microsoft.com/office/drawing/2014/chart" uri="{C3380CC4-5D6E-409C-BE32-E72D297353CC}">
              <c16:uniqueId val="{00000000-16EB-4D65-B75C-0B02599B8A70}"/>
            </c:ext>
          </c:extLst>
        </c:ser>
        <c:dLbls>
          <c:dLblPos val="outEnd"/>
          <c:showLegendKey val="0"/>
          <c:showVal val="1"/>
          <c:showCatName val="0"/>
          <c:showSerName val="0"/>
          <c:showPercent val="0"/>
          <c:showBubbleSize val="0"/>
        </c:dLbls>
        <c:gapWidth val="182"/>
        <c:axId val="795703784"/>
        <c:axId val="795710016"/>
      </c:barChart>
      <c:catAx>
        <c:axId val="7957037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nb-NO"/>
          </a:p>
        </c:txPr>
        <c:crossAx val="795710016"/>
        <c:crosses val="autoZero"/>
        <c:auto val="1"/>
        <c:lblAlgn val="ctr"/>
        <c:lblOffset val="100"/>
        <c:noMultiLvlLbl val="0"/>
      </c:catAx>
      <c:valAx>
        <c:axId val="795710016"/>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nb-NO"/>
          </a:p>
        </c:txPr>
        <c:crossAx val="795703784"/>
        <c:crosses val="autoZero"/>
        <c:crossBetween val="between"/>
      </c:valAx>
      <c:spPr>
        <a:noFill/>
        <a:ln>
          <a:noFill/>
        </a:ln>
        <a:effectLst/>
      </c:spPr>
    </c:plotArea>
    <c:legend>
      <c:legendPos val="b"/>
      <c:layout>
        <c:manualLayout>
          <c:xMode val="edge"/>
          <c:yMode val="edge"/>
          <c:x val="0.81047244094488191"/>
          <c:y val="0.32192413448318957"/>
          <c:w val="9.5519830854476517E-2"/>
          <c:h val="5.015118724194563E-2"/>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100" b="1"/>
      </a:pPr>
      <a:endParaRPr lang="nb-NO"/>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957185039370078"/>
          <c:y val="9.2056617922759654E-2"/>
          <c:w val="0.65440963108778083"/>
          <c:h val="0.88462942132233491"/>
        </c:manualLayout>
      </c:layout>
      <c:barChart>
        <c:barDir val="bar"/>
        <c:grouping val="clustered"/>
        <c:varyColors val="0"/>
        <c:ser>
          <c:idx val="0"/>
          <c:order val="0"/>
          <c:spPr>
            <a:solidFill>
              <a:srgbClr val="FFC000"/>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'Ark1'!$B$1:$H$1</c:f>
              <c:strCache>
                <c:ptCount val="7"/>
                <c:pt idx="0">
                  <c:v>Mann</c:v>
                </c:pt>
                <c:pt idx="1">
                  <c:v>Kvinne</c:v>
                </c:pt>
                <c:pt idx="2">
                  <c:v>Under 30 år</c:v>
                </c:pt>
                <c:pt idx="3">
                  <c:v>30-44 år</c:v>
                </c:pt>
                <c:pt idx="4">
                  <c:v>45-59 år</c:v>
                </c:pt>
                <c:pt idx="5">
                  <c:v>60 år +</c:v>
                </c:pt>
                <c:pt idx="6">
                  <c:v>Totalt</c:v>
                </c:pt>
              </c:strCache>
            </c:strRef>
          </c:cat>
          <c:val>
            <c:numRef>
              <c:f>'Ark1'!$B$2:$H$2</c:f>
              <c:numCache>
                <c:formatCode>General</c:formatCode>
                <c:ptCount val="7"/>
                <c:pt idx="0">
                  <c:v>58</c:v>
                </c:pt>
                <c:pt idx="1">
                  <c:v>80</c:v>
                </c:pt>
                <c:pt idx="2">
                  <c:v>67</c:v>
                </c:pt>
                <c:pt idx="3">
                  <c:v>54</c:v>
                </c:pt>
                <c:pt idx="4">
                  <c:v>77</c:v>
                </c:pt>
                <c:pt idx="5">
                  <c:v>67</c:v>
                </c:pt>
                <c:pt idx="6">
                  <c:v>68</c:v>
                </c:pt>
              </c:numCache>
            </c:numRef>
          </c:val>
          <c:extLst>
            <c:ext xmlns:c16="http://schemas.microsoft.com/office/drawing/2014/chart" uri="{C3380CC4-5D6E-409C-BE32-E72D297353CC}">
              <c16:uniqueId val="{00000000-3702-4AFE-ADE4-D36C102D0824}"/>
            </c:ext>
          </c:extLst>
        </c:ser>
        <c:dLbls>
          <c:dLblPos val="outEnd"/>
          <c:showLegendKey val="0"/>
          <c:showVal val="1"/>
          <c:showCatName val="0"/>
          <c:showSerName val="0"/>
          <c:showPercent val="0"/>
          <c:showBubbleSize val="0"/>
        </c:dLbls>
        <c:gapWidth val="182"/>
        <c:axId val="795703784"/>
        <c:axId val="795710016"/>
      </c:barChart>
      <c:catAx>
        <c:axId val="7957037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nb-NO"/>
          </a:p>
        </c:txPr>
        <c:crossAx val="795710016"/>
        <c:crosses val="autoZero"/>
        <c:auto val="1"/>
        <c:lblAlgn val="ctr"/>
        <c:lblOffset val="100"/>
        <c:noMultiLvlLbl val="0"/>
      </c:catAx>
      <c:valAx>
        <c:axId val="795710016"/>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nb-NO"/>
          </a:p>
        </c:txPr>
        <c:crossAx val="79570378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100" b="1"/>
      </a:pPr>
      <a:endParaRPr lang="nb-NO"/>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370388597258675"/>
          <c:y val="0.13884033501660245"/>
          <c:w val="0.76089111256926201"/>
          <c:h val="0.83784582482745218"/>
        </c:manualLayout>
      </c:layout>
      <c:barChart>
        <c:barDir val="bar"/>
        <c:grouping val="percentStacked"/>
        <c:varyColors val="0"/>
        <c:ser>
          <c:idx val="0"/>
          <c:order val="0"/>
          <c:tx>
            <c:strRef>
              <c:f>'Ark1'!$A$2</c:f>
              <c:strCache>
                <c:ptCount val="1"/>
                <c:pt idx="0">
                  <c:v>Svært interessert</c:v>
                </c:pt>
              </c:strCache>
            </c:strRef>
          </c:tx>
          <c:spPr>
            <a:solidFill>
              <a:srgbClr val="00B050"/>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'Ark1'!$B$1:$H$1</c:f>
              <c:strCache>
                <c:ptCount val="7"/>
                <c:pt idx="0">
                  <c:v>Mann</c:v>
                </c:pt>
                <c:pt idx="1">
                  <c:v>Kvinne</c:v>
                </c:pt>
                <c:pt idx="2">
                  <c:v>Under 30 år</c:v>
                </c:pt>
                <c:pt idx="3">
                  <c:v>30-44 år</c:v>
                </c:pt>
                <c:pt idx="4">
                  <c:v>45-59 år</c:v>
                </c:pt>
                <c:pt idx="5">
                  <c:v>60 år +</c:v>
                </c:pt>
                <c:pt idx="6">
                  <c:v>Totalt</c:v>
                </c:pt>
              </c:strCache>
            </c:strRef>
          </c:cat>
          <c:val>
            <c:numRef>
              <c:f>'Ark1'!$B$2:$H$2</c:f>
              <c:numCache>
                <c:formatCode>General</c:formatCode>
                <c:ptCount val="7"/>
                <c:pt idx="0">
                  <c:v>9</c:v>
                </c:pt>
                <c:pt idx="1">
                  <c:v>22</c:v>
                </c:pt>
                <c:pt idx="2">
                  <c:v>11</c:v>
                </c:pt>
                <c:pt idx="3">
                  <c:v>20</c:v>
                </c:pt>
                <c:pt idx="4">
                  <c:v>14</c:v>
                </c:pt>
                <c:pt idx="5">
                  <c:v>13</c:v>
                </c:pt>
                <c:pt idx="6">
                  <c:v>15</c:v>
                </c:pt>
              </c:numCache>
            </c:numRef>
          </c:val>
          <c:extLst>
            <c:ext xmlns:c16="http://schemas.microsoft.com/office/drawing/2014/chart" uri="{C3380CC4-5D6E-409C-BE32-E72D297353CC}">
              <c16:uniqueId val="{00000000-57E4-4B49-BE74-9DA3F305982A}"/>
            </c:ext>
          </c:extLst>
        </c:ser>
        <c:ser>
          <c:idx val="1"/>
          <c:order val="1"/>
          <c:tx>
            <c:strRef>
              <c:f>'Ark1'!$A$3</c:f>
              <c:strCache>
                <c:ptCount val="1"/>
                <c:pt idx="0">
                  <c:v>Interessert</c:v>
                </c:pt>
              </c:strCache>
            </c:strRef>
          </c:tx>
          <c:spPr>
            <a:solidFill>
              <a:srgbClr val="92D05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'Ark1'!$B$1:$H$1</c:f>
              <c:strCache>
                <c:ptCount val="7"/>
                <c:pt idx="0">
                  <c:v>Mann</c:v>
                </c:pt>
                <c:pt idx="1">
                  <c:v>Kvinne</c:v>
                </c:pt>
                <c:pt idx="2">
                  <c:v>Under 30 år</c:v>
                </c:pt>
                <c:pt idx="3">
                  <c:v>30-44 år</c:v>
                </c:pt>
                <c:pt idx="4">
                  <c:v>45-59 år</c:v>
                </c:pt>
                <c:pt idx="5">
                  <c:v>60 år +</c:v>
                </c:pt>
                <c:pt idx="6">
                  <c:v>Totalt</c:v>
                </c:pt>
              </c:strCache>
            </c:strRef>
          </c:cat>
          <c:val>
            <c:numRef>
              <c:f>'Ark1'!$B$3:$H$3</c:f>
              <c:numCache>
                <c:formatCode>General</c:formatCode>
                <c:ptCount val="7"/>
                <c:pt idx="0">
                  <c:v>17</c:v>
                </c:pt>
                <c:pt idx="1">
                  <c:v>26</c:v>
                </c:pt>
                <c:pt idx="2">
                  <c:v>11</c:v>
                </c:pt>
                <c:pt idx="3">
                  <c:v>12</c:v>
                </c:pt>
                <c:pt idx="4">
                  <c:v>29</c:v>
                </c:pt>
                <c:pt idx="5">
                  <c:v>19</c:v>
                </c:pt>
                <c:pt idx="6">
                  <c:v>21</c:v>
                </c:pt>
              </c:numCache>
            </c:numRef>
          </c:val>
          <c:extLst>
            <c:ext xmlns:c16="http://schemas.microsoft.com/office/drawing/2014/chart" uri="{C3380CC4-5D6E-409C-BE32-E72D297353CC}">
              <c16:uniqueId val="{00000001-57E4-4B49-BE74-9DA3F305982A}"/>
            </c:ext>
          </c:extLst>
        </c:ser>
        <c:ser>
          <c:idx val="2"/>
          <c:order val="2"/>
          <c:tx>
            <c:strRef>
              <c:f>'Ark1'!$A$4</c:f>
              <c:strCache>
                <c:ptCount val="1"/>
                <c:pt idx="0">
                  <c:v>Litt interessert</c:v>
                </c:pt>
              </c:strCache>
            </c:strRef>
          </c:tx>
          <c:spPr>
            <a:solidFill>
              <a:schemeClr val="tx2">
                <a:lumMod val="20000"/>
                <a:lumOff val="80000"/>
              </a:scheme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'Ark1'!$B$1:$H$1</c:f>
              <c:strCache>
                <c:ptCount val="7"/>
                <c:pt idx="0">
                  <c:v>Mann</c:v>
                </c:pt>
                <c:pt idx="1">
                  <c:v>Kvinne</c:v>
                </c:pt>
                <c:pt idx="2">
                  <c:v>Under 30 år</c:v>
                </c:pt>
                <c:pt idx="3">
                  <c:v>30-44 år</c:v>
                </c:pt>
                <c:pt idx="4">
                  <c:v>45-59 år</c:v>
                </c:pt>
                <c:pt idx="5">
                  <c:v>60 år +</c:v>
                </c:pt>
                <c:pt idx="6">
                  <c:v>Totalt</c:v>
                </c:pt>
              </c:strCache>
            </c:strRef>
          </c:cat>
          <c:val>
            <c:numRef>
              <c:f>'Ark1'!$B$4:$H$4</c:f>
              <c:numCache>
                <c:formatCode>General</c:formatCode>
                <c:ptCount val="7"/>
                <c:pt idx="0">
                  <c:v>39</c:v>
                </c:pt>
                <c:pt idx="1">
                  <c:v>27</c:v>
                </c:pt>
                <c:pt idx="2">
                  <c:v>22</c:v>
                </c:pt>
                <c:pt idx="3">
                  <c:v>34</c:v>
                </c:pt>
                <c:pt idx="4">
                  <c:v>26</c:v>
                </c:pt>
                <c:pt idx="5">
                  <c:v>42</c:v>
                </c:pt>
                <c:pt idx="6">
                  <c:v>34</c:v>
                </c:pt>
              </c:numCache>
            </c:numRef>
          </c:val>
          <c:extLst>
            <c:ext xmlns:c16="http://schemas.microsoft.com/office/drawing/2014/chart" uri="{C3380CC4-5D6E-409C-BE32-E72D297353CC}">
              <c16:uniqueId val="{00000002-57E4-4B49-BE74-9DA3F305982A}"/>
            </c:ext>
          </c:extLst>
        </c:ser>
        <c:ser>
          <c:idx val="3"/>
          <c:order val="3"/>
          <c:tx>
            <c:strRef>
              <c:f>'Ark1'!$A$5</c:f>
              <c:strCache>
                <c:ptCount val="1"/>
                <c:pt idx="0">
                  <c:v>Ikke interessert</c:v>
                </c:pt>
              </c:strCache>
            </c:strRef>
          </c:tx>
          <c:spPr>
            <a:solidFill>
              <a:srgbClr val="FFC00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'Ark1'!$B$1:$H$1</c:f>
              <c:strCache>
                <c:ptCount val="7"/>
                <c:pt idx="0">
                  <c:v>Mann</c:v>
                </c:pt>
                <c:pt idx="1">
                  <c:v>Kvinne</c:v>
                </c:pt>
                <c:pt idx="2">
                  <c:v>Under 30 år</c:v>
                </c:pt>
                <c:pt idx="3">
                  <c:v>30-44 år</c:v>
                </c:pt>
                <c:pt idx="4">
                  <c:v>45-59 år</c:v>
                </c:pt>
                <c:pt idx="5">
                  <c:v>60 år +</c:v>
                </c:pt>
                <c:pt idx="6">
                  <c:v>Totalt</c:v>
                </c:pt>
              </c:strCache>
            </c:strRef>
          </c:cat>
          <c:val>
            <c:numRef>
              <c:f>'Ark1'!$B$5:$H$5</c:f>
              <c:numCache>
                <c:formatCode>General</c:formatCode>
                <c:ptCount val="7"/>
                <c:pt idx="0">
                  <c:v>33</c:v>
                </c:pt>
                <c:pt idx="1">
                  <c:v>23</c:v>
                </c:pt>
                <c:pt idx="2">
                  <c:v>56</c:v>
                </c:pt>
                <c:pt idx="3">
                  <c:v>34</c:v>
                </c:pt>
                <c:pt idx="4">
                  <c:v>29</c:v>
                </c:pt>
                <c:pt idx="5">
                  <c:v>24</c:v>
                </c:pt>
                <c:pt idx="6">
                  <c:v>29</c:v>
                </c:pt>
              </c:numCache>
            </c:numRef>
          </c:val>
          <c:extLst>
            <c:ext xmlns:c16="http://schemas.microsoft.com/office/drawing/2014/chart" uri="{C3380CC4-5D6E-409C-BE32-E72D297353CC}">
              <c16:uniqueId val="{00000003-57E4-4B49-BE74-9DA3F305982A}"/>
            </c:ext>
          </c:extLst>
        </c:ser>
        <c:ser>
          <c:idx val="4"/>
          <c:order val="4"/>
          <c:tx>
            <c:strRef>
              <c:f>'Ark1'!$A$6</c:f>
              <c:strCache>
                <c:ptCount val="1"/>
                <c:pt idx="0">
                  <c:v>Vet ikke</c:v>
                </c:pt>
              </c:strCache>
            </c:strRef>
          </c:tx>
          <c:spPr>
            <a:solidFill>
              <a:schemeClr val="accent5"/>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'Ark1'!$B$1:$H$1</c:f>
              <c:strCache>
                <c:ptCount val="7"/>
                <c:pt idx="0">
                  <c:v>Mann</c:v>
                </c:pt>
                <c:pt idx="1">
                  <c:v>Kvinne</c:v>
                </c:pt>
                <c:pt idx="2">
                  <c:v>Under 30 år</c:v>
                </c:pt>
                <c:pt idx="3">
                  <c:v>30-44 år</c:v>
                </c:pt>
                <c:pt idx="4">
                  <c:v>45-59 år</c:v>
                </c:pt>
                <c:pt idx="5">
                  <c:v>60 år +</c:v>
                </c:pt>
                <c:pt idx="6">
                  <c:v>Totalt</c:v>
                </c:pt>
              </c:strCache>
            </c:strRef>
          </c:cat>
          <c:val>
            <c:numRef>
              <c:f>'Ark1'!$B$6:$H$6</c:f>
              <c:numCache>
                <c:formatCode>General</c:formatCode>
                <c:ptCount val="7"/>
                <c:pt idx="0">
                  <c:v>2</c:v>
                </c:pt>
                <c:pt idx="1">
                  <c:v>2</c:v>
                </c:pt>
                <c:pt idx="4">
                  <c:v>3</c:v>
                </c:pt>
                <c:pt idx="5">
                  <c:v>2</c:v>
                </c:pt>
                <c:pt idx="6">
                  <c:v>2</c:v>
                </c:pt>
              </c:numCache>
            </c:numRef>
          </c:val>
          <c:extLst>
            <c:ext xmlns:c16="http://schemas.microsoft.com/office/drawing/2014/chart" uri="{C3380CC4-5D6E-409C-BE32-E72D297353CC}">
              <c16:uniqueId val="{00000004-57E4-4B49-BE74-9DA3F305982A}"/>
            </c:ext>
          </c:extLst>
        </c:ser>
        <c:dLbls>
          <c:showLegendKey val="0"/>
          <c:showVal val="1"/>
          <c:showCatName val="0"/>
          <c:showSerName val="0"/>
          <c:showPercent val="0"/>
          <c:showBubbleSize val="0"/>
        </c:dLbls>
        <c:gapWidth val="182"/>
        <c:overlap val="100"/>
        <c:axId val="795703784"/>
        <c:axId val="795710016"/>
      </c:barChart>
      <c:catAx>
        <c:axId val="7957037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nb-NO"/>
          </a:p>
        </c:txPr>
        <c:crossAx val="795710016"/>
        <c:crosses val="autoZero"/>
        <c:auto val="1"/>
        <c:lblAlgn val="ctr"/>
        <c:lblOffset val="100"/>
        <c:noMultiLvlLbl val="0"/>
      </c:catAx>
      <c:valAx>
        <c:axId val="795710016"/>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nb-NO"/>
          </a:p>
        </c:txPr>
        <c:crossAx val="795703784"/>
        <c:crosses val="autoZero"/>
        <c:crossBetween val="between"/>
      </c:valAx>
      <c:spPr>
        <a:noFill/>
        <a:ln>
          <a:noFill/>
        </a:ln>
        <a:effectLst/>
      </c:spPr>
    </c:plotArea>
    <c:legend>
      <c:legendPos val="t"/>
      <c:layout>
        <c:manualLayout>
          <c:xMode val="edge"/>
          <c:yMode val="edge"/>
          <c:x val="8.4722222222222227E-2"/>
          <c:y val="1.5594541910331383E-2"/>
          <c:w val="0.9"/>
          <c:h val="5.015118724194563E-2"/>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100" b="1"/>
      </a:pPr>
      <a:endParaRPr lang="nb-NO"/>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370388597258675"/>
          <c:y val="0.13884033501660245"/>
          <c:w val="0.76089111256926201"/>
          <c:h val="0.83784582482745218"/>
        </c:manualLayout>
      </c:layout>
      <c:barChart>
        <c:barDir val="bar"/>
        <c:grouping val="percentStacked"/>
        <c:varyColors val="0"/>
        <c:ser>
          <c:idx val="0"/>
          <c:order val="0"/>
          <c:tx>
            <c:strRef>
              <c:f>'Ark1'!$A$2</c:f>
              <c:strCache>
                <c:ptCount val="1"/>
                <c:pt idx="0">
                  <c:v>Svært interessert</c:v>
                </c:pt>
              </c:strCache>
            </c:strRef>
          </c:tx>
          <c:spPr>
            <a:solidFill>
              <a:srgbClr val="00B050"/>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'Ark1'!$B$1:$H$1</c:f>
              <c:strCache>
                <c:ptCount val="7"/>
                <c:pt idx="0">
                  <c:v>Mann</c:v>
                </c:pt>
                <c:pt idx="1">
                  <c:v>Kvinne</c:v>
                </c:pt>
                <c:pt idx="2">
                  <c:v>Under 30 år</c:v>
                </c:pt>
                <c:pt idx="3">
                  <c:v>30-44 år</c:v>
                </c:pt>
                <c:pt idx="4">
                  <c:v>45-59 år</c:v>
                </c:pt>
                <c:pt idx="5">
                  <c:v>60 år +</c:v>
                </c:pt>
                <c:pt idx="6">
                  <c:v>Totalt</c:v>
                </c:pt>
              </c:strCache>
            </c:strRef>
          </c:cat>
          <c:val>
            <c:numRef>
              <c:f>'Ark1'!$B$2:$H$2</c:f>
              <c:numCache>
                <c:formatCode>General</c:formatCode>
                <c:ptCount val="7"/>
                <c:pt idx="0">
                  <c:v>33</c:v>
                </c:pt>
                <c:pt idx="1">
                  <c:v>50</c:v>
                </c:pt>
                <c:pt idx="2">
                  <c:v>44</c:v>
                </c:pt>
                <c:pt idx="3">
                  <c:v>54</c:v>
                </c:pt>
                <c:pt idx="4">
                  <c:v>42</c:v>
                </c:pt>
                <c:pt idx="5">
                  <c:v>32</c:v>
                </c:pt>
                <c:pt idx="6">
                  <c:v>41</c:v>
                </c:pt>
              </c:numCache>
            </c:numRef>
          </c:val>
          <c:extLst>
            <c:ext xmlns:c16="http://schemas.microsoft.com/office/drawing/2014/chart" uri="{C3380CC4-5D6E-409C-BE32-E72D297353CC}">
              <c16:uniqueId val="{00000000-6449-44F8-9A0D-9AF3D6E7B5BF}"/>
            </c:ext>
          </c:extLst>
        </c:ser>
        <c:ser>
          <c:idx val="1"/>
          <c:order val="1"/>
          <c:tx>
            <c:strRef>
              <c:f>'Ark1'!$A$3</c:f>
              <c:strCache>
                <c:ptCount val="1"/>
                <c:pt idx="0">
                  <c:v>Interessert</c:v>
                </c:pt>
              </c:strCache>
            </c:strRef>
          </c:tx>
          <c:spPr>
            <a:solidFill>
              <a:srgbClr val="92D05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'Ark1'!$B$1:$H$1</c:f>
              <c:strCache>
                <c:ptCount val="7"/>
                <c:pt idx="0">
                  <c:v>Mann</c:v>
                </c:pt>
                <c:pt idx="1">
                  <c:v>Kvinne</c:v>
                </c:pt>
                <c:pt idx="2">
                  <c:v>Under 30 år</c:v>
                </c:pt>
                <c:pt idx="3">
                  <c:v>30-44 år</c:v>
                </c:pt>
                <c:pt idx="4">
                  <c:v>45-59 år</c:v>
                </c:pt>
                <c:pt idx="5">
                  <c:v>60 år +</c:v>
                </c:pt>
                <c:pt idx="6">
                  <c:v>Totalt</c:v>
                </c:pt>
              </c:strCache>
            </c:strRef>
          </c:cat>
          <c:val>
            <c:numRef>
              <c:f>'Ark1'!$B$3:$H$3</c:f>
              <c:numCache>
                <c:formatCode>General</c:formatCode>
                <c:ptCount val="7"/>
                <c:pt idx="0">
                  <c:v>24</c:v>
                </c:pt>
                <c:pt idx="1">
                  <c:v>17</c:v>
                </c:pt>
                <c:pt idx="2">
                  <c:v>22</c:v>
                </c:pt>
                <c:pt idx="3">
                  <c:v>17</c:v>
                </c:pt>
                <c:pt idx="4">
                  <c:v>23</c:v>
                </c:pt>
                <c:pt idx="5">
                  <c:v>21</c:v>
                </c:pt>
                <c:pt idx="6">
                  <c:v>21</c:v>
                </c:pt>
              </c:numCache>
            </c:numRef>
          </c:val>
          <c:extLst>
            <c:ext xmlns:c16="http://schemas.microsoft.com/office/drawing/2014/chart" uri="{C3380CC4-5D6E-409C-BE32-E72D297353CC}">
              <c16:uniqueId val="{00000001-6449-44F8-9A0D-9AF3D6E7B5BF}"/>
            </c:ext>
          </c:extLst>
        </c:ser>
        <c:ser>
          <c:idx val="2"/>
          <c:order val="2"/>
          <c:tx>
            <c:strRef>
              <c:f>'Ark1'!$A$4</c:f>
              <c:strCache>
                <c:ptCount val="1"/>
                <c:pt idx="0">
                  <c:v>Litt interessert</c:v>
                </c:pt>
              </c:strCache>
            </c:strRef>
          </c:tx>
          <c:spPr>
            <a:solidFill>
              <a:schemeClr val="tx2">
                <a:lumMod val="20000"/>
                <a:lumOff val="80000"/>
              </a:scheme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'Ark1'!$B$1:$H$1</c:f>
              <c:strCache>
                <c:ptCount val="7"/>
                <c:pt idx="0">
                  <c:v>Mann</c:v>
                </c:pt>
                <c:pt idx="1">
                  <c:v>Kvinne</c:v>
                </c:pt>
                <c:pt idx="2">
                  <c:v>Under 30 år</c:v>
                </c:pt>
                <c:pt idx="3">
                  <c:v>30-44 år</c:v>
                </c:pt>
                <c:pt idx="4">
                  <c:v>45-59 år</c:v>
                </c:pt>
                <c:pt idx="5">
                  <c:v>60 år +</c:v>
                </c:pt>
                <c:pt idx="6">
                  <c:v>Totalt</c:v>
                </c:pt>
              </c:strCache>
            </c:strRef>
          </c:cat>
          <c:val>
            <c:numRef>
              <c:f>'Ark1'!$B$4:$H$4</c:f>
              <c:numCache>
                <c:formatCode>General</c:formatCode>
                <c:ptCount val="7"/>
                <c:pt idx="0">
                  <c:v>12</c:v>
                </c:pt>
                <c:pt idx="1">
                  <c:v>8</c:v>
                </c:pt>
                <c:pt idx="3">
                  <c:v>10</c:v>
                </c:pt>
                <c:pt idx="4">
                  <c:v>11</c:v>
                </c:pt>
                <c:pt idx="5">
                  <c:v>12</c:v>
                </c:pt>
                <c:pt idx="6">
                  <c:v>11</c:v>
                </c:pt>
              </c:numCache>
            </c:numRef>
          </c:val>
          <c:extLst>
            <c:ext xmlns:c16="http://schemas.microsoft.com/office/drawing/2014/chart" uri="{C3380CC4-5D6E-409C-BE32-E72D297353CC}">
              <c16:uniqueId val="{00000002-6449-44F8-9A0D-9AF3D6E7B5BF}"/>
            </c:ext>
          </c:extLst>
        </c:ser>
        <c:ser>
          <c:idx val="3"/>
          <c:order val="3"/>
          <c:tx>
            <c:strRef>
              <c:f>'Ark1'!$A$5</c:f>
              <c:strCache>
                <c:ptCount val="1"/>
                <c:pt idx="0">
                  <c:v>Ikke interessert</c:v>
                </c:pt>
              </c:strCache>
            </c:strRef>
          </c:tx>
          <c:spPr>
            <a:solidFill>
              <a:srgbClr val="FFC00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'Ark1'!$B$1:$H$1</c:f>
              <c:strCache>
                <c:ptCount val="7"/>
                <c:pt idx="0">
                  <c:v>Mann</c:v>
                </c:pt>
                <c:pt idx="1">
                  <c:v>Kvinne</c:v>
                </c:pt>
                <c:pt idx="2">
                  <c:v>Under 30 år</c:v>
                </c:pt>
                <c:pt idx="3">
                  <c:v>30-44 år</c:v>
                </c:pt>
                <c:pt idx="4">
                  <c:v>45-59 år</c:v>
                </c:pt>
                <c:pt idx="5">
                  <c:v>60 år +</c:v>
                </c:pt>
                <c:pt idx="6">
                  <c:v>Totalt</c:v>
                </c:pt>
              </c:strCache>
            </c:strRef>
          </c:cat>
          <c:val>
            <c:numRef>
              <c:f>'Ark1'!$B$5:$H$5</c:f>
              <c:numCache>
                <c:formatCode>General</c:formatCode>
                <c:ptCount val="7"/>
                <c:pt idx="0">
                  <c:v>25</c:v>
                </c:pt>
                <c:pt idx="1">
                  <c:v>15</c:v>
                </c:pt>
                <c:pt idx="2">
                  <c:v>22</c:v>
                </c:pt>
                <c:pt idx="3">
                  <c:v>17</c:v>
                </c:pt>
                <c:pt idx="4">
                  <c:v>20</c:v>
                </c:pt>
                <c:pt idx="5">
                  <c:v>24</c:v>
                </c:pt>
                <c:pt idx="6">
                  <c:v>21</c:v>
                </c:pt>
              </c:numCache>
            </c:numRef>
          </c:val>
          <c:extLst>
            <c:ext xmlns:c16="http://schemas.microsoft.com/office/drawing/2014/chart" uri="{C3380CC4-5D6E-409C-BE32-E72D297353CC}">
              <c16:uniqueId val="{00000003-6449-44F8-9A0D-9AF3D6E7B5BF}"/>
            </c:ext>
          </c:extLst>
        </c:ser>
        <c:ser>
          <c:idx val="4"/>
          <c:order val="4"/>
          <c:tx>
            <c:strRef>
              <c:f>'Ark1'!$A$6</c:f>
              <c:strCache>
                <c:ptCount val="1"/>
                <c:pt idx="0">
                  <c:v>Vet ikke</c:v>
                </c:pt>
              </c:strCache>
            </c:strRef>
          </c:tx>
          <c:spPr>
            <a:solidFill>
              <a:schemeClr val="accent5"/>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'Ark1'!$B$1:$H$1</c:f>
              <c:strCache>
                <c:ptCount val="7"/>
                <c:pt idx="0">
                  <c:v>Mann</c:v>
                </c:pt>
                <c:pt idx="1">
                  <c:v>Kvinne</c:v>
                </c:pt>
                <c:pt idx="2">
                  <c:v>Under 30 år</c:v>
                </c:pt>
                <c:pt idx="3">
                  <c:v>30-44 år</c:v>
                </c:pt>
                <c:pt idx="4">
                  <c:v>45-59 år</c:v>
                </c:pt>
                <c:pt idx="5">
                  <c:v>60 år +</c:v>
                </c:pt>
                <c:pt idx="6">
                  <c:v>Totalt</c:v>
                </c:pt>
              </c:strCache>
            </c:strRef>
          </c:cat>
          <c:val>
            <c:numRef>
              <c:f>'Ark1'!$B$6:$H$6</c:f>
              <c:numCache>
                <c:formatCode>General</c:formatCode>
                <c:ptCount val="7"/>
                <c:pt idx="0">
                  <c:v>5</c:v>
                </c:pt>
                <c:pt idx="1">
                  <c:v>9</c:v>
                </c:pt>
                <c:pt idx="2">
                  <c:v>11</c:v>
                </c:pt>
                <c:pt idx="3">
                  <c:v>2</c:v>
                </c:pt>
                <c:pt idx="4">
                  <c:v>5</c:v>
                </c:pt>
                <c:pt idx="5">
                  <c:v>11</c:v>
                </c:pt>
                <c:pt idx="6">
                  <c:v>7</c:v>
                </c:pt>
              </c:numCache>
            </c:numRef>
          </c:val>
          <c:extLst>
            <c:ext xmlns:c16="http://schemas.microsoft.com/office/drawing/2014/chart" uri="{C3380CC4-5D6E-409C-BE32-E72D297353CC}">
              <c16:uniqueId val="{00000004-6449-44F8-9A0D-9AF3D6E7B5BF}"/>
            </c:ext>
          </c:extLst>
        </c:ser>
        <c:dLbls>
          <c:showLegendKey val="0"/>
          <c:showVal val="1"/>
          <c:showCatName val="0"/>
          <c:showSerName val="0"/>
          <c:showPercent val="0"/>
          <c:showBubbleSize val="0"/>
        </c:dLbls>
        <c:gapWidth val="182"/>
        <c:overlap val="100"/>
        <c:axId val="795703784"/>
        <c:axId val="795710016"/>
      </c:barChart>
      <c:catAx>
        <c:axId val="7957037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nb-NO"/>
          </a:p>
        </c:txPr>
        <c:crossAx val="795710016"/>
        <c:crosses val="autoZero"/>
        <c:auto val="1"/>
        <c:lblAlgn val="ctr"/>
        <c:lblOffset val="100"/>
        <c:noMultiLvlLbl val="0"/>
      </c:catAx>
      <c:valAx>
        <c:axId val="795710016"/>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nb-NO"/>
          </a:p>
        </c:txPr>
        <c:crossAx val="795703784"/>
        <c:crosses val="autoZero"/>
        <c:crossBetween val="between"/>
      </c:valAx>
      <c:spPr>
        <a:noFill/>
        <a:ln>
          <a:noFill/>
        </a:ln>
        <a:effectLst/>
      </c:spPr>
    </c:plotArea>
    <c:legend>
      <c:legendPos val="t"/>
      <c:layout>
        <c:manualLayout>
          <c:xMode val="edge"/>
          <c:yMode val="edge"/>
          <c:x val="8.4722222222222227E-2"/>
          <c:y val="1.5594541910331383E-2"/>
          <c:w val="0.9"/>
          <c:h val="5.015118724194563E-2"/>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100" b="1"/>
      </a:pPr>
      <a:endParaRPr lang="nb-NO"/>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836814668999711"/>
          <c:y val="9.2056617922759654E-2"/>
          <c:w val="0.54561333479148444"/>
          <c:h val="0.88462942132233491"/>
        </c:manualLayout>
      </c:layout>
      <c:barChart>
        <c:barDir val="bar"/>
        <c:grouping val="clustered"/>
        <c:varyColors val="0"/>
        <c:ser>
          <c:idx val="0"/>
          <c:order val="0"/>
          <c:tx>
            <c:strRef>
              <c:f>'Ark1'!$B$1</c:f>
              <c:strCache>
                <c:ptCount val="1"/>
                <c:pt idx="0">
                  <c:v>2020</c:v>
                </c:pt>
              </c:strCache>
            </c:strRef>
          </c:tx>
          <c:spPr>
            <a:solidFill>
              <a:srgbClr val="FFC000"/>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'Ark1'!$A$2:$A$10</c:f>
              <c:strCache>
                <c:ptCount val="9"/>
                <c:pt idx="0">
                  <c:v>Mer informasjon om hva som skjer med avfallet</c:v>
                </c:pt>
                <c:pt idx="1">
                  <c:v>Mer kunnskap om hva avfallet er og hvordan det skal sorteres</c:v>
                </c:pt>
                <c:pt idx="2">
                  <c:v>Mer informasjon om miljø nytten av å sortere avfallet</c:v>
                </c:pt>
                <c:pt idx="3">
                  <c:v>Gode kildesorteringssystem hjemme</c:v>
                </c:pt>
                <c:pt idx="4">
                  <c:v>Flere beholdere til avfallet</c:v>
                </c:pt>
                <c:pt idx="5">
                  <c:v>At VØR får på plass et bedre innsamlingssystem enn hva de har i dag</c:v>
                </c:pt>
                <c:pt idx="6">
                  <c:v>Lettere tilgang til utstyr slik som sekker</c:v>
                </c:pt>
                <c:pt idx="7">
                  <c:v>Annet</c:v>
                </c:pt>
                <c:pt idx="8">
                  <c:v>Vet ikke</c:v>
                </c:pt>
              </c:strCache>
            </c:strRef>
          </c:cat>
          <c:val>
            <c:numRef>
              <c:f>'Ark1'!$B$2:$B$10</c:f>
              <c:numCache>
                <c:formatCode>General</c:formatCode>
                <c:ptCount val="9"/>
                <c:pt idx="0">
                  <c:v>18</c:v>
                </c:pt>
                <c:pt idx="1">
                  <c:v>12</c:v>
                </c:pt>
                <c:pt idx="2">
                  <c:v>12</c:v>
                </c:pt>
                <c:pt idx="3">
                  <c:v>11</c:v>
                </c:pt>
                <c:pt idx="4">
                  <c:v>7</c:v>
                </c:pt>
                <c:pt idx="5">
                  <c:v>5</c:v>
                </c:pt>
                <c:pt idx="6">
                  <c:v>3</c:v>
                </c:pt>
                <c:pt idx="7">
                  <c:v>30</c:v>
                </c:pt>
                <c:pt idx="8">
                  <c:v>32</c:v>
                </c:pt>
              </c:numCache>
            </c:numRef>
          </c:val>
          <c:extLst>
            <c:ext xmlns:c16="http://schemas.microsoft.com/office/drawing/2014/chart" uri="{C3380CC4-5D6E-409C-BE32-E72D297353CC}">
              <c16:uniqueId val="{00000000-2DD3-41CC-ADD3-0811F581BF42}"/>
            </c:ext>
          </c:extLst>
        </c:ser>
        <c:dLbls>
          <c:dLblPos val="outEnd"/>
          <c:showLegendKey val="0"/>
          <c:showVal val="1"/>
          <c:showCatName val="0"/>
          <c:showSerName val="0"/>
          <c:showPercent val="0"/>
          <c:showBubbleSize val="0"/>
        </c:dLbls>
        <c:gapWidth val="182"/>
        <c:axId val="795703784"/>
        <c:axId val="795710016"/>
      </c:barChart>
      <c:catAx>
        <c:axId val="7957037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nb-NO"/>
          </a:p>
        </c:txPr>
        <c:crossAx val="795710016"/>
        <c:crosses val="autoZero"/>
        <c:auto val="1"/>
        <c:lblAlgn val="ctr"/>
        <c:lblOffset val="100"/>
        <c:noMultiLvlLbl val="0"/>
      </c:catAx>
      <c:valAx>
        <c:axId val="795710016"/>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nb-NO"/>
          </a:p>
        </c:txPr>
        <c:crossAx val="795703784"/>
        <c:crosses val="autoZero"/>
        <c:crossBetween val="between"/>
      </c:valAx>
      <c:spPr>
        <a:noFill/>
        <a:ln>
          <a:noFill/>
        </a:ln>
        <a:effectLst/>
      </c:spPr>
    </c:plotArea>
    <c:legend>
      <c:legendPos val="b"/>
      <c:layout>
        <c:manualLayout>
          <c:xMode val="edge"/>
          <c:yMode val="edge"/>
          <c:x val="0.81047244094488191"/>
          <c:y val="0.32192413448318957"/>
          <c:w val="9.5519830854476517E-2"/>
          <c:h val="5.015118724194563E-2"/>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100" b="1"/>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590538884530518"/>
          <c:y val="0.10835436874738484"/>
          <c:w val="0.43307568929120793"/>
          <c:h val="0.87818661797710074"/>
        </c:manualLayout>
      </c:layout>
      <c:barChart>
        <c:barDir val="bar"/>
        <c:grouping val="stacked"/>
        <c:varyColors val="0"/>
        <c:ser>
          <c:idx val="0"/>
          <c:order val="0"/>
          <c:tx>
            <c:strRef>
              <c:f>'Ark1'!$B$2</c:f>
              <c:strCache>
                <c:ptCount val="1"/>
                <c:pt idx="0">
                  <c:v>2020</c:v>
                </c:pt>
              </c:strCache>
            </c:strRef>
          </c:tx>
          <c:spPr>
            <a:solidFill>
              <a:srgbClr val="FF0000"/>
            </a:solidFill>
            <a:ln w="12700">
              <a:solidFill>
                <a:srgbClr val="000000"/>
              </a:solidFill>
              <a:prstDash val="solid"/>
            </a:ln>
          </c:spPr>
          <c:invertIfNegative val="0"/>
          <c:dLbls>
            <c:spPr>
              <a:noFill/>
              <a:ln w="25400">
                <a:noFill/>
              </a:ln>
            </c:spPr>
            <c:txPr>
              <a:bodyPr/>
              <a:lstStyle/>
              <a:p>
                <a:pPr>
                  <a:defRPr sz="1000" b="1" i="0" u="none" strike="noStrike" baseline="0">
                    <a:solidFill>
                      <a:schemeClr val="bg1"/>
                    </a:solidFill>
                    <a:latin typeface="Arial"/>
                    <a:ea typeface="Arial"/>
                    <a:cs typeface="Aria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'Ark1'!$A$3:$A$8</c:f>
              <c:strCache>
                <c:ptCount val="6"/>
                <c:pt idx="0">
                  <c:v>Tar for mye plass</c:v>
                </c:pt>
                <c:pt idx="1">
                  <c:v>Beholdere og sekker har for lite kapasitet</c:v>
                </c:pt>
                <c:pt idx="2">
                  <c:v>For langt å gå til beholder\returpunkt</c:v>
                </c:pt>
                <c:pt idx="3">
                  <c:v>Stygge, skjemmende beholdere</c:v>
                </c:pt>
                <c:pt idx="4">
                  <c:v>Lukter vondt</c:v>
                </c:pt>
                <c:pt idx="5">
                  <c:v>Annet</c:v>
                </c:pt>
              </c:strCache>
            </c:strRef>
          </c:cat>
          <c:val>
            <c:numRef>
              <c:f>'Ark1'!$B$3:$B$8</c:f>
              <c:numCache>
                <c:formatCode>General</c:formatCode>
                <c:ptCount val="6"/>
                <c:pt idx="0">
                  <c:v>30</c:v>
                </c:pt>
                <c:pt idx="1">
                  <c:v>10</c:v>
                </c:pt>
                <c:pt idx="2">
                  <c:v>10</c:v>
                </c:pt>
                <c:pt idx="3">
                  <c:v>10</c:v>
                </c:pt>
                <c:pt idx="4">
                  <c:v>10</c:v>
                </c:pt>
                <c:pt idx="5">
                  <c:v>50</c:v>
                </c:pt>
              </c:numCache>
            </c:numRef>
          </c:val>
          <c:extLst>
            <c:ext xmlns:c16="http://schemas.microsoft.com/office/drawing/2014/chart" uri="{C3380CC4-5D6E-409C-BE32-E72D297353CC}">
              <c16:uniqueId val="{00000000-4E72-44EB-B1A9-B578B668AE50}"/>
            </c:ext>
          </c:extLst>
        </c:ser>
        <c:dLbls>
          <c:showLegendKey val="0"/>
          <c:showVal val="0"/>
          <c:showCatName val="0"/>
          <c:showSerName val="0"/>
          <c:showPercent val="0"/>
          <c:showBubbleSize val="0"/>
        </c:dLbls>
        <c:gapWidth val="150"/>
        <c:overlap val="100"/>
        <c:axId val="88973312"/>
        <c:axId val="88975232"/>
      </c:barChart>
      <c:catAx>
        <c:axId val="88973312"/>
        <c:scaling>
          <c:orientation val="maxMin"/>
        </c:scaling>
        <c:delete val="0"/>
        <c:axPos val="l"/>
        <c:numFmt formatCode="General" sourceLinked="1"/>
        <c:majorTickMark val="out"/>
        <c:minorTickMark val="none"/>
        <c:tickLblPos val="nextTo"/>
        <c:spPr>
          <a:ln w="3175">
            <a:solidFill>
              <a:srgbClr val="000000"/>
            </a:solidFill>
            <a:prstDash val="solid"/>
          </a:ln>
        </c:spPr>
        <c:txPr>
          <a:bodyPr rot="0" vert="horz"/>
          <a:lstStyle/>
          <a:p>
            <a:pPr>
              <a:defRPr sz="1000" b="1" i="0" u="none" strike="noStrike" baseline="0">
                <a:solidFill>
                  <a:srgbClr val="000000"/>
                </a:solidFill>
                <a:latin typeface="Arial"/>
                <a:ea typeface="Arial"/>
                <a:cs typeface="Arial"/>
              </a:defRPr>
            </a:pPr>
            <a:endParaRPr lang="nb-NO"/>
          </a:p>
        </c:txPr>
        <c:crossAx val="88975232"/>
        <c:crosses val="autoZero"/>
        <c:auto val="1"/>
        <c:lblAlgn val="ctr"/>
        <c:lblOffset val="100"/>
        <c:tickLblSkip val="1"/>
        <c:tickMarkSkip val="1"/>
        <c:noMultiLvlLbl val="0"/>
      </c:catAx>
      <c:valAx>
        <c:axId val="88975232"/>
        <c:scaling>
          <c:orientation val="minMax"/>
        </c:scaling>
        <c:delete val="0"/>
        <c:axPos val="t"/>
        <c:numFmt formatCode="General" sourceLinked="1"/>
        <c:majorTickMark val="out"/>
        <c:minorTickMark val="none"/>
        <c:tickLblPos val="nextTo"/>
        <c:spPr>
          <a:ln w="3175">
            <a:solidFill>
              <a:srgbClr val="000000"/>
            </a:solidFill>
            <a:prstDash val="solid"/>
          </a:ln>
        </c:spPr>
        <c:txPr>
          <a:bodyPr rot="0" vert="horz"/>
          <a:lstStyle/>
          <a:p>
            <a:pPr>
              <a:defRPr sz="1000" b="1" i="0" u="none" strike="noStrike" baseline="0">
                <a:solidFill>
                  <a:srgbClr val="000000"/>
                </a:solidFill>
                <a:latin typeface="Arial"/>
                <a:ea typeface="Arial"/>
                <a:cs typeface="Arial"/>
              </a:defRPr>
            </a:pPr>
            <a:endParaRPr lang="nb-NO"/>
          </a:p>
        </c:txPr>
        <c:crossAx val="88973312"/>
        <c:crosses val="autoZero"/>
        <c:crossBetween val="between"/>
      </c:valAx>
      <c:spPr>
        <a:noFill/>
        <a:ln w="25400">
          <a:noFill/>
        </a:ln>
      </c:spPr>
    </c:plotArea>
    <c:legend>
      <c:legendPos val="r"/>
      <c:layout>
        <c:manualLayout>
          <c:xMode val="edge"/>
          <c:yMode val="edge"/>
          <c:x val="0.67116432202626908"/>
          <c:y val="0.36724500741755106"/>
          <c:w val="0.13553154470678369"/>
          <c:h val="0.16725504964053403"/>
        </c:manualLayout>
      </c:layout>
      <c:overlay val="0"/>
      <c:spPr>
        <a:solidFill>
          <a:srgbClr val="FFFFFF"/>
        </a:solidFill>
        <a:ln w="25400">
          <a:noFill/>
        </a:ln>
      </c:spPr>
      <c:txPr>
        <a:bodyPr/>
        <a:lstStyle/>
        <a:p>
          <a:pPr>
            <a:defRPr sz="920" b="1" i="0" u="none" strike="noStrike" baseline="0">
              <a:solidFill>
                <a:srgbClr val="000000"/>
              </a:solidFill>
              <a:latin typeface="Arial"/>
              <a:ea typeface="Arial"/>
              <a:cs typeface="Arial"/>
            </a:defRPr>
          </a:pPr>
          <a:endParaRPr lang="nb-NO"/>
        </a:p>
      </c:txPr>
    </c:legend>
    <c:plotVisOnly val="1"/>
    <c:dispBlanksAs val="gap"/>
    <c:showDLblsOverMax val="0"/>
  </c:chart>
  <c:spPr>
    <a:noFill/>
    <a:ln>
      <a:noFill/>
    </a:ln>
  </c:spPr>
  <c:txPr>
    <a:bodyPr/>
    <a:lstStyle/>
    <a:p>
      <a:pPr>
        <a:defRPr sz="1000" b="0" i="0" u="none" strike="noStrike" baseline="0">
          <a:solidFill>
            <a:srgbClr val="000000"/>
          </a:solidFill>
          <a:latin typeface="Arial"/>
          <a:ea typeface="Arial"/>
          <a:cs typeface="Arial"/>
        </a:defRPr>
      </a:pPr>
      <a:endParaRPr lang="nb-NO"/>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'Ark1'!$B$1</c:f>
              <c:strCache>
                <c:ptCount val="1"/>
                <c:pt idx="0">
                  <c:v>2020</c:v>
                </c:pt>
              </c:strCache>
            </c:strRef>
          </c:tx>
          <c:spPr>
            <a:solidFill>
              <a:srgbClr val="0070C0"/>
            </a:solidFill>
            <a:ln>
              <a:solidFill>
                <a:sysClr val="windowText" lastClr="000000"/>
              </a:solidFill>
            </a:ln>
          </c:spPr>
          <c:invertIfNegative val="0"/>
          <c:dPt>
            <c:idx val="1"/>
            <c:invertIfNegative val="0"/>
            <c:bubble3D val="0"/>
            <c:extLst>
              <c:ext xmlns:c16="http://schemas.microsoft.com/office/drawing/2014/chart" uri="{C3380CC4-5D6E-409C-BE32-E72D297353CC}">
                <c16:uniqueId val="{00000000-7EE3-4250-9B8D-5F8E485183E7}"/>
              </c:ext>
            </c:extLst>
          </c:dPt>
          <c:dPt>
            <c:idx val="7"/>
            <c:invertIfNegative val="0"/>
            <c:bubble3D val="0"/>
            <c:extLst>
              <c:ext xmlns:c16="http://schemas.microsoft.com/office/drawing/2014/chart" uri="{C3380CC4-5D6E-409C-BE32-E72D297353CC}">
                <c16:uniqueId val="{00000001-7EE3-4250-9B8D-5F8E485183E7}"/>
              </c:ext>
            </c:extLst>
          </c:dPt>
          <c:dPt>
            <c:idx val="30"/>
            <c:invertIfNegative val="0"/>
            <c:bubble3D val="0"/>
            <c:spPr>
              <a:solidFill>
                <a:schemeClr val="tx2">
                  <a:lumMod val="20000"/>
                  <a:lumOff val="80000"/>
                </a:schemeClr>
              </a:solidFill>
              <a:ln>
                <a:solidFill>
                  <a:sysClr val="windowText" lastClr="000000"/>
                </a:solidFill>
              </a:ln>
            </c:spPr>
            <c:extLst>
              <c:ext xmlns:c16="http://schemas.microsoft.com/office/drawing/2014/chart" uri="{C3380CC4-5D6E-409C-BE32-E72D297353CC}">
                <c16:uniqueId val="{00000003-7EE3-4250-9B8D-5F8E485183E7}"/>
              </c:ext>
            </c:extLst>
          </c:dPt>
          <c:dPt>
            <c:idx val="31"/>
            <c:invertIfNegative val="0"/>
            <c:bubble3D val="0"/>
            <c:extLst>
              <c:ext xmlns:c16="http://schemas.microsoft.com/office/drawing/2014/chart" uri="{C3380CC4-5D6E-409C-BE32-E72D297353CC}">
                <c16:uniqueId val="{00000004-7EE3-4250-9B8D-5F8E485183E7}"/>
              </c:ext>
            </c:extLst>
          </c:dPt>
          <c:dPt>
            <c:idx val="32"/>
            <c:invertIfNegative val="0"/>
            <c:bubble3D val="0"/>
            <c:spPr>
              <a:solidFill>
                <a:schemeClr val="accent6">
                  <a:lumMod val="20000"/>
                  <a:lumOff val="80000"/>
                </a:schemeClr>
              </a:solidFill>
              <a:ln>
                <a:solidFill>
                  <a:sysClr val="windowText" lastClr="000000"/>
                </a:solidFill>
              </a:ln>
            </c:spPr>
            <c:extLst>
              <c:ext xmlns:c16="http://schemas.microsoft.com/office/drawing/2014/chart" uri="{C3380CC4-5D6E-409C-BE32-E72D297353CC}">
                <c16:uniqueId val="{00000006-7EE3-4250-9B8D-5F8E485183E7}"/>
              </c:ext>
            </c:extLst>
          </c:dPt>
          <c:dPt>
            <c:idx val="33"/>
            <c:invertIfNegative val="0"/>
            <c:bubble3D val="0"/>
            <c:spPr>
              <a:solidFill>
                <a:srgbClr val="FFFF00"/>
              </a:solidFill>
              <a:ln>
                <a:solidFill>
                  <a:sysClr val="windowText" lastClr="000000"/>
                </a:solidFill>
              </a:ln>
            </c:spPr>
            <c:extLst>
              <c:ext xmlns:c16="http://schemas.microsoft.com/office/drawing/2014/chart" uri="{C3380CC4-5D6E-409C-BE32-E72D297353CC}">
                <c16:uniqueId val="{00000008-7EE3-4250-9B8D-5F8E485183E7}"/>
              </c:ext>
            </c:extLst>
          </c:dPt>
          <c:dPt>
            <c:idx val="34"/>
            <c:invertIfNegative val="0"/>
            <c:bubble3D val="0"/>
            <c:spPr>
              <a:solidFill>
                <a:srgbClr val="FFC000"/>
              </a:solidFill>
              <a:ln>
                <a:solidFill>
                  <a:sysClr val="windowText" lastClr="000000"/>
                </a:solidFill>
              </a:ln>
            </c:spPr>
            <c:extLst>
              <c:ext xmlns:c16="http://schemas.microsoft.com/office/drawing/2014/chart" uri="{C3380CC4-5D6E-409C-BE32-E72D297353CC}">
                <c16:uniqueId val="{0000000A-7EE3-4250-9B8D-5F8E485183E7}"/>
              </c:ext>
            </c:extLst>
          </c:dPt>
          <c:dPt>
            <c:idx val="35"/>
            <c:invertIfNegative val="0"/>
            <c:bubble3D val="0"/>
            <c:spPr>
              <a:solidFill>
                <a:srgbClr val="FF0000"/>
              </a:solidFill>
              <a:ln>
                <a:solidFill>
                  <a:sysClr val="windowText" lastClr="000000"/>
                </a:solidFill>
              </a:ln>
            </c:spPr>
            <c:extLst>
              <c:ext xmlns:c16="http://schemas.microsoft.com/office/drawing/2014/chart" uri="{C3380CC4-5D6E-409C-BE32-E72D297353CC}">
                <c16:uniqueId val="{0000000C-7EE3-4250-9B8D-5F8E485183E7}"/>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'Ark1'!$A$2:$A$37</c:f>
              <c:strCache>
                <c:ptCount val="36"/>
                <c:pt idx="0">
                  <c:v>A</c:v>
                </c:pt>
                <c:pt idx="1">
                  <c:v>H</c:v>
                </c:pt>
                <c:pt idx="2">
                  <c:v>L</c:v>
                </c:pt>
                <c:pt idx="3">
                  <c:v>M</c:v>
                </c:pt>
                <c:pt idx="4">
                  <c:v>B</c:v>
                </c:pt>
                <c:pt idx="5">
                  <c:v>I</c:v>
                </c:pt>
                <c:pt idx="6">
                  <c:v>J</c:v>
                </c:pt>
                <c:pt idx="7">
                  <c:v>F</c:v>
                </c:pt>
                <c:pt idx="8">
                  <c:v>T</c:v>
                </c:pt>
                <c:pt idx="9">
                  <c:v>Æ</c:v>
                </c:pt>
                <c:pt idx="10">
                  <c:v>E</c:v>
                </c:pt>
                <c:pt idx="11">
                  <c:v>K</c:v>
                </c:pt>
                <c:pt idx="12">
                  <c:v>Q</c:v>
                </c:pt>
                <c:pt idx="13">
                  <c:v>Z</c:v>
                </c:pt>
                <c:pt idx="14">
                  <c:v>Å</c:v>
                </c:pt>
                <c:pt idx="15">
                  <c:v>S</c:v>
                </c:pt>
                <c:pt idx="16">
                  <c:v>U</c:v>
                </c:pt>
                <c:pt idx="17">
                  <c:v>Ø</c:v>
                </c:pt>
                <c:pt idx="18">
                  <c:v>P</c:v>
                </c:pt>
                <c:pt idx="19">
                  <c:v>V</c:v>
                </c:pt>
                <c:pt idx="20">
                  <c:v>AB</c:v>
                </c:pt>
                <c:pt idx="21">
                  <c:v>D</c:v>
                </c:pt>
                <c:pt idx="22">
                  <c:v>G</c:v>
                </c:pt>
                <c:pt idx="23">
                  <c:v>R</c:v>
                </c:pt>
                <c:pt idx="24">
                  <c:v>W</c:v>
                </c:pt>
                <c:pt idx="25">
                  <c:v>X</c:v>
                </c:pt>
                <c:pt idx="26">
                  <c:v>N</c:v>
                </c:pt>
                <c:pt idx="27">
                  <c:v>AA</c:v>
                </c:pt>
                <c:pt idx="28">
                  <c:v>C</c:v>
                </c:pt>
                <c:pt idx="29">
                  <c:v>2020: VØR</c:v>
                </c:pt>
                <c:pt idx="30">
                  <c:v>2018: VØR</c:v>
                </c:pt>
                <c:pt idx="31">
                  <c:v>Y</c:v>
                </c:pt>
                <c:pt idx="32">
                  <c:v>Totalt Storby</c:v>
                </c:pt>
                <c:pt idx="33">
                  <c:v>Totalt Innsikt</c:v>
                </c:pt>
                <c:pt idx="34">
                  <c:v>Totalt SeSammen</c:v>
                </c:pt>
                <c:pt idx="35">
                  <c:v>Totalt RBM20</c:v>
                </c:pt>
              </c:strCache>
            </c:strRef>
          </c:cat>
          <c:val>
            <c:numRef>
              <c:f>'Ark1'!$B$2:$B$37</c:f>
              <c:numCache>
                <c:formatCode>General</c:formatCode>
                <c:ptCount val="36"/>
                <c:pt idx="0">
                  <c:v>89</c:v>
                </c:pt>
                <c:pt idx="1">
                  <c:v>89</c:v>
                </c:pt>
                <c:pt idx="2">
                  <c:v>87</c:v>
                </c:pt>
                <c:pt idx="3">
                  <c:v>86</c:v>
                </c:pt>
                <c:pt idx="4">
                  <c:v>85</c:v>
                </c:pt>
                <c:pt idx="5">
                  <c:v>85</c:v>
                </c:pt>
                <c:pt idx="6">
                  <c:v>85</c:v>
                </c:pt>
                <c:pt idx="7">
                  <c:v>84</c:v>
                </c:pt>
                <c:pt idx="8">
                  <c:v>84</c:v>
                </c:pt>
                <c:pt idx="9">
                  <c:v>84</c:v>
                </c:pt>
                <c:pt idx="10">
                  <c:v>83</c:v>
                </c:pt>
                <c:pt idx="11">
                  <c:v>83</c:v>
                </c:pt>
                <c:pt idx="12">
                  <c:v>83</c:v>
                </c:pt>
                <c:pt idx="13">
                  <c:v>83</c:v>
                </c:pt>
                <c:pt idx="14">
                  <c:v>83</c:v>
                </c:pt>
                <c:pt idx="15">
                  <c:v>82</c:v>
                </c:pt>
                <c:pt idx="16">
                  <c:v>82</c:v>
                </c:pt>
                <c:pt idx="17">
                  <c:v>82</c:v>
                </c:pt>
                <c:pt idx="18">
                  <c:v>81</c:v>
                </c:pt>
                <c:pt idx="19">
                  <c:v>81</c:v>
                </c:pt>
                <c:pt idx="20">
                  <c:v>81</c:v>
                </c:pt>
                <c:pt idx="21">
                  <c:v>80</c:v>
                </c:pt>
                <c:pt idx="22">
                  <c:v>80</c:v>
                </c:pt>
                <c:pt idx="23">
                  <c:v>80</c:v>
                </c:pt>
                <c:pt idx="24">
                  <c:v>80</c:v>
                </c:pt>
                <c:pt idx="25">
                  <c:v>80</c:v>
                </c:pt>
                <c:pt idx="26">
                  <c:v>79</c:v>
                </c:pt>
                <c:pt idx="27">
                  <c:v>79</c:v>
                </c:pt>
                <c:pt idx="28">
                  <c:v>77</c:v>
                </c:pt>
                <c:pt idx="29">
                  <c:v>73</c:v>
                </c:pt>
                <c:pt idx="30">
                  <c:v>74</c:v>
                </c:pt>
                <c:pt idx="31">
                  <c:v>68</c:v>
                </c:pt>
                <c:pt idx="32">
                  <c:v>83</c:v>
                </c:pt>
                <c:pt idx="33">
                  <c:v>78</c:v>
                </c:pt>
                <c:pt idx="34">
                  <c:v>81</c:v>
                </c:pt>
                <c:pt idx="35">
                  <c:v>81</c:v>
                </c:pt>
              </c:numCache>
            </c:numRef>
          </c:val>
          <c:extLst>
            <c:ext xmlns:c16="http://schemas.microsoft.com/office/drawing/2014/chart" uri="{C3380CC4-5D6E-409C-BE32-E72D297353CC}">
              <c16:uniqueId val="{0000000D-7EE3-4250-9B8D-5F8E485183E7}"/>
            </c:ext>
          </c:extLst>
        </c:ser>
        <c:dLbls>
          <c:showLegendKey val="0"/>
          <c:showVal val="1"/>
          <c:showCatName val="0"/>
          <c:showSerName val="0"/>
          <c:showPercent val="0"/>
          <c:showBubbleSize val="0"/>
        </c:dLbls>
        <c:gapWidth val="150"/>
        <c:axId val="226584064"/>
        <c:axId val="226585600"/>
      </c:barChart>
      <c:catAx>
        <c:axId val="226584064"/>
        <c:scaling>
          <c:orientation val="maxMin"/>
        </c:scaling>
        <c:delete val="0"/>
        <c:axPos val="l"/>
        <c:numFmt formatCode="General" sourceLinked="1"/>
        <c:majorTickMark val="out"/>
        <c:minorTickMark val="none"/>
        <c:tickLblPos val="nextTo"/>
        <c:crossAx val="226585600"/>
        <c:crosses val="autoZero"/>
        <c:auto val="1"/>
        <c:lblAlgn val="ctr"/>
        <c:lblOffset val="100"/>
        <c:noMultiLvlLbl val="0"/>
      </c:catAx>
      <c:valAx>
        <c:axId val="226585600"/>
        <c:scaling>
          <c:orientation val="minMax"/>
          <c:min val="0"/>
        </c:scaling>
        <c:delete val="0"/>
        <c:axPos val="t"/>
        <c:numFmt formatCode="General" sourceLinked="1"/>
        <c:majorTickMark val="out"/>
        <c:minorTickMark val="none"/>
        <c:tickLblPos val="nextTo"/>
        <c:crossAx val="226584064"/>
        <c:crosses val="autoZero"/>
        <c:crossBetween val="between"/>
      </c:valAx>
      <c:spPr>
        <a:noFill/>
        <a:ln w="23797">
          <a:noFill/>
        </a:ln>
      </c:spPr>
    </c:plotArea>
    <c:plotVisOnly val="1"/>
    <c:dispBlanksAs val="gap"/>
    <c:showDLblsOverMax val="0"/>
  </c:chart>
  <c:spPr>
    <a:ln>
      <a:noFill/>
    </a:ln>
  </c:spPr>
  <c:txPr>
    <a:bodyPr/>
    <a:lstStyle/>
    <a:p>
      <a:pPr>
        <a:defRPr sz="1000" b="1"/>
      </a:pPr>
      <a:endParaRPr lang="nb-NO"/>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590538884530518"/>
          <c:y val="0.10835436874738484"/>
          <c:w val="0.43307568929120854"/>
          <c:h val="0.87818661797710074"/>
        </c:manualLayout>
      </c:layout>
      <c:barChart>
        <c:barDir val="bar"/>
        <c:grouping val="stacked"/>
        <c:varyColors val="0"/>
        <c:ser>
          <c:idx val="0"/>
          <c:order val="0"/>
          <c:tx>
            <c:strRef>
              <c:f>'Ark1'!$B$2</c:f>
              <c:strCache>
                <c:ptCount val="1"/>
                <c:pt idx="0">
                  <c:v>2020</c:v>
                </c:pt>
              </c:strCache>
            </c:strRef>
          </c:tx>
          <c:spPr>
            <a:solidFill>
              <a:srgbClr val="FF0000"/>
            </a:solidFill>
            <a:ln w="12700">
              <a:solidFill>
                <a:srgbClr val="000000"/>
              </a:solidFill>
              <a:prstDash val="solid"/>
            </a:ln>
          </c:spPr>
          <c:invertIfNegative val="0"/>
          <c:dLbls>
            <c:spPr>
              <a:noFill/>
              <a:ln w="25400">
                <a:noFill/>
              </a:ln>
            </c:spPr>
            <c:txPr>
              <a:bodyPr/>
              <a:lstStyle/>
              <a:p>
                <a:pPr>
                  <a:defRPr sz="1000" b="1" i="0" u="none" strike="noStrike" baseline="0">
                    <a:solidFill>
                      <a:schemeClr val="bg1"/>
                    </a:solidFill>
                    <a:latin typeface="Arial"/>
                    <a:ea typeface="Arial"/>
                    <a:cs typeface="Aria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'Ark1'!$A$3:$A$9</c:f>
              <c:strCache>
                <c:ptCount val="7"/>
                <c:pt idx="0">
                  <c:v>Avfallet hentes for sjelden</c:v>
                </c:pt>
                <c:pt idx="1">
                  <c:v>De glemmer å tømme mitt søppel</c:v>
                </c:pt>
                <c:pt idx="2">
                  <c:v>Det er for liten plass i beholdere og sekker</c:v>
                </c:pt>
                <c:pt idx="3">
                  <c:v>Avfallet hentes ikke når det skal</c:v>
                </c:pt>
                <c:pt idx="4">
                  <c:v>Mye søl og rot etter at søppelbilen har vært der</c:v>
                </c:pt>
                <c:pt idx="5">
                  <c:v>Avfallet som ikke får plass i beholdere og sekker blir ikke tatt med</c:v>
                </c:pt>
                <c:pt idx="6">
                  <c:v>Annet</c:v>
                </c:pt>
              </c:strCache>
            </c:strRef>
          </c:cat>
          <c:val>
            <c:numRef>
              <c:f>'Ark1'!$B$3:$B$9</c:f>
              <c:numCache>
                <c:formatCode>General</c:formatCode>
                <c:ptCount val="7"/>
                <c:pt idx="0">
                  <c:v>79</c:v>
                </c:pt>
                <c:pt idx="1">
                  <c:v>8</c:v>
                </c:pt>
                <c:pt idx="2">
                  <c:v>4</c:v>
                </c:pt>
                <c:pt idx="3">
                  <c:v>4</c:v>
                </c:pt>
                <c:pt idx="4">
                  <c:v>4</c:v>
                </c:pt>
                <c:pt idx="5">
                  <c:v>4</c:v>
                </c:pt>
                <c:pt idx="6">
                  <c:v>21</c:v>
                </c:pt>
              </c:numCache>
            </c:numRef>
          </c:val>
          <c:extLst>
            <c:ext xmlns:c16="http://schemas.microsoft.com/office/drawing/2014/chart" uri="{C3380CC4-5D6E-409C-BE32-E72D297353CC}">
              <c16:uniqueId val="{00000000-B026-4F6E-AFAE-D1AB35F81C90}"/>
            </c:ext>
          </c:extLst>
        </c:ser>
        <c:dLbls>
          <c:showLegendKey val="0"/>
          <c:showVal val="0"/>
          <c:showCatName val="0"/>
          <c:showSerName val="0"/>
          <c:showPercent val="0"/>
          <c:showBubbleSize val="0"/>
        </c:dLbls>
        <c:gapWidth val="150"/>
        <c:overlap val="100"/>
        <c:axId val="44795392"/>
        <c:axId val="44796928"/>
      </c:barChart>
      <c:catAx>
        <c:axId val="44795392"/>
        <c:scaling>
          <c:orientation val="maxMin"/>
        </c:scaling>
        <c:delete val="0"/>
        <c:axPos val="l"/>
        <c:numFmt formatCode="General" sourceLinked="1"/>
        <c:majorTickMark val="out"/>
        <c:minorTickMark val="none"/>
        <c:tickLblPos val="nextTo"/>
        <c:spPr>
          <a:ln w="3175">
            <a:solidFill>
              <a:srgbClr val="000000"/>
            </a:solidFill>
            <a:prstDash val="solid"/>
          </a:ln>
        </c:spPr>
        <c:txPr>
          <a:bodyPr rot="0" vert="horz"/>
          <a:lstStyle/>
          <a:p>
            <a:pPr>
              <a:defRPr sz="1000" b="1" i="0" u="none" strike="noStrike" baseline="0">
                <a:solidFill>
                  <a:srgbClr val="000000"/>
                </a:solidFill>
                <a:latin typeface="Arial"/>
                <a:ea typeface="Arial"/>
                <a:cs typeface="Arial"/>
              </a:defRPr>
            </a:pPr>
            <a:endParaRPr lang="nb-NO"/>
          </a:p>
        </c:txPr>
        <c:crossAx val="44796928"/>
        <c:crosses val="autoZero"/>
        <c:auto val="1"/>
        <c:lblAlgn val="ctr"/>
        <c:lblOffset val="100"/>
        <c:tickLblSkip val="1"/>
        <c:tickMarkSkip val="1"/>
        <c:noMultiLvlLbl val="0"/>
      </c:catAx>
      <c:valAx>
        <c:axId val="44796928"/>
        <c:scaling>
          <c:orientation val="minMax"/>
        </c:scaling>
        <c:delete val="0"/>
        <c:axPos val="t"/>
        <c:numFmt formatCode="General" sourceLinked="1"/>
        <c:majorTickMark val="out"/>
        <c:minorTickMark val="none"/>
        <c:tickLblPos val="nextTo"/>
        <c:spPr>
          <a:ln w="3175">
            <a:solidFill>
              <a:srgbClr val="000000"/>
            </a:solidFill>
            <a:prstDash val="solid"/>
          </a:ln>
        </c:spPr>
        <c:txPr>
          <a:bodyPr rot="0" vert="horz"/>
          <a:lstStyle/>
          <a:p>
            <a:pPr>
              <a:defRPr sz="1000" b="1" i="0" u="none" strike="noStrike" baseline="0">
                <a:solidFill>
                  <a:srgbClr val="000000"/>
                </a:solidFill>
                <a:latin typeface="Arial"/>
                <a:ea typeface="Arial"/>
                <a:cs typeface="Arial"/>
              </a:defRPr>
            </a:pPr>
            <a:endParaRPr lang="nb-NO"/>
          </a:p>
        </c:txPr>
        <c:crossAx val="44795392"/>
        <c:crosses val="autoZero"/>
        <c:crossBetween val="between"/>
      </c:valAx>
      <c:spPr>
        <a:noFill/>
        <a:ln w="25400">
          <a:noFill/>
        </a:ln>
      </c:spPr>
    </c:plotArea>
    <c:legend>
      <c:legendPos val="r"/>
      <c:layout>
        <c:manualLayout>
          <c:xMode val="edge"/>
          <c:yMode val="edge"/>
          <c:x val="0.67116432202626908"/>
          <c:y val="0.36724500741755106"/>
          <c:w val="0.13553154470678369"/>
          <c:h val="0.16725504964053403"/>
        </c:manualLayout>
      </c:layout>
      <c:overlay val="0"/>
      <c:spPr>
        <a:solidFill>
          <a:srgbClr val="FFFFFF"/>
        </a:solidFill>
        <a:ln w="25400">
          <a:noFill/>
        </a:ln>
      </c:spPr>
      <c:txPr>
        <a:bodyPr/>
        <a:lstStyle/>
        <a:p>
          <a:pPr>
            <a:defRPr sz="920" b="1" i="0" u="none" strike="noStrike" baseline="0">
              <a:solidFill>
                <a:srgbClr val="000000"/>
              </a:solidFill>
              <a:latin typeface="Arial"/>
              <a:ea typeface="Arial"/>
              <a:cs typeface="Arial"/>
            </a:defRPr>
          </a:pPr>
          <a:endParaRPr lang="nb-NO"/>
        </a:p>
      </c:txPr>
    </c:legend>
    <c:plotVisOnly val="1"/>
    <c:dispBlanksAs val="gap"/>
    <c:showDLblsOverMax val="0"/>
  </c:chart>
  <c:spPr>
    <a:noFill/>
    <a:ln>
      <a:noFill/>
    </a:ln>
  </c:spPr>
  <c:txPr>
    <a:bodyPr/>
    <a:lstStyle/>
    <a:p>
      <a:pPr>
        <a:defRPr sz="1000" b="0" i="0" u="none" strike="noStrike" baseline="0">
          <a:solidFill>
            <a:srgbClr val="000000"/>
          </a:solidFill>
          <a:latin typeface="Arial"/>
          <a:ea typeface="Arial"/>
          <a:cs typeface="Arial"/>
        </a:defRPr>
      </a:pPr>
      <a:endParaRPr lang="nb-NO"/>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'Ark1'!$B$1</c:f>
              <c:strCache>
                <c:ptCount val="1"/>
                <c:pt idx="0">
                  <c:v>2020</c:v>
                </c:pt>
              </c:strCache>
            </c:strRef>
          </c:tx>
          <c:spPr>
            <a:solidFill>
              <a:srgbClr val="92D050"/>
            </a:solidFill>
            <a:ln>
              <a:solidFill>
                <a:sysClr val="windowText" lastClr="000000"/>
              </a:solidFill>
            </a:ln>
          </c:spPr>
          <c:invertIfNegative val="0"/>
          <c:dPt>
            <c:idx val="3"/>
            <c:invertIfNegative val="0"/>
            <c:bubble3D val="0"/>
            <c:extLst>
              <c:ext xmlns:c16="http://schemas.microsoft.com/office/drawing/2014/chart" uri="{C3380CC4-5D6E-409C-BE32-E72D297353CC}">
                <c16:uniqueId val="{00000000-8A3F-4D0F-B77F-CFDFD6A19766}"/>
              </c:ext>
            </c:extLst>
          </c:dPt>
          <c:dPt>
            <c:idx val="18"/>
            <c:invertIfNegative val="0"/>
            <c:bubble3D val="0"/>
            <c:extLst>
              <c:ext xmlns:c16="http://schemas.microsoft.com/office/drawing/2014/chart" uri="{C3380CC4-5D6E-409C-BE32-E72D297353CC}">
                <c16:uniqueId val="{00000001-8A3F-4D0F-B77F-CFDFD6A19766}"/>
              </c:ext>
            </c:extLst>
          </c:dPt>
          <c:dPt>
            <c:idx val="22"/>
            <c:invertIfNegative val="0"/>
            <c:bubble3D val="0"/>
            <c:spPr>
              <a:solidFill>
                <a:schemeClr val="accent3">
                  <a:lumMod val="20000"/>
                  <a:lumOff val="80000"/>
                </a:schemeClr>
              </a:solidFill>
              <a:ln>
                <a:solidFill>
                  <a:sysClr val="windowText" lastClr="000000"/>
                </a:solidFill>
              </a:ln>
            </c:spPr>
            <c:extLst>
              <c:ext xmlns:c16="http://schemas.microsoft.com/office/drawing/2014/chart" uri="{C3380CC4-5D6E-409C-BE32-E72D297353CC}">
                <c16:uniqueId val="{00000003-8A3F-4D0F-B77F-CFDFD6A19766}"/>
              </c:ext>
            </c:extLst>
          </c:dPt>
          <c:dPt>
            <c:idx val="30"/>
            <c:invertIfNegative val="0"/>
            <c:bubble3D val="0"/>
            <c:extLst>
              <c:ext xmlns:c16="http://schemas.microsoft.com/office/drawing/2014/chart" uri="{C3380CC4-5D6E-409C-BE32-E72D297353CC}">
                <c16:uniqueId val="{00000004-8A3F-4D0F-B77F-CFDFD6A19766}"/>
              </c:ext>
            </c:extLst>
          </c:dPt>
          <c:dPt>
            <c:idx val="31"/>
            <c:invertIfNegative val="0"/>
            <c:bubble3D val="0"/>
            <c:extLst>
              <c:ext xmlns:c16="http://schemas.microsoft.com/office/drawing/2014/chart" uri="{C3380CC4-5D6E-409C-BE32-E72D297353CC}">
                <c16:uniqueId val="{00000005-8A3F-4D0F-B77F-CFDFD6A19766}"/>
              </c:ext>
            </c:extLst>
          </c:dPt>
          <c:dPt>
            <c:idx val="32"/>
            <c:invertIfNegative val="0"/>
            <c:bubble3D val="0"/>
            <c:spPr>
              <a:solidFill>
                <a:schemeClr val="tx2">
                  <a:lumMod val="20000"/>
                  <a:lumOff val="80000"/>
                </a:schemeClr>
              </a:solidFill>
              <a:ln>
                <a:solidFill>
                  <a:sysClr val="windowText" lastClr="000000"/>
                </a:solidFill>
              </a:ln>
            </c:spPr>
            <c:extLst>
              <c:ext xmlns:c16="http://schemas.microsoft.com/office/drawing/2014/chart" uri="{C3380CC4-5D6E-409C-BE32-E72D297353CC}">
                <c16:uniqueId val="{00000007-8A3F-4D0F-B77F-CFDFD6A19766}"/>
              </c:ext>
            </c:extLst>
          </c:dPt>
          <c:dPt>
            <c:idx val="33"/>
            <c:invertIfNegative val="0"/>
            <c:bubble3D val="0"/>
            <c:spPr>
              <a:solidFill>
                <a:schemeClr val="tx2">
                  <a:lumMod val="40000"/>
                  <a:lumOff val="60000"/>
                </a:schemeClr>
              </a:solidFill>
              <a:ln>
                <a:solidFill>
                  <a:sysClr val="windowText" lastClr="000000"/>
                </a:solidFill>
              </a:ln>
            </c:spPr>
            <c:extLst>
              <c:ext xmlns:c16="http://schemas.microsoft.com/office/drawing/2014/chart" uri="{C3380CC4-5D6E-409C-BE32-E72D297353CC}">
                <c16:uniqueId val="{00000009-8A3F-4D0F-B77F-CFDFD6A19766}"/>
              </c:ext>
            </c:extLst>
          </c:dPt>
          <c:dPt>
            <c:idx val="34"/>
            <c:invertIfNegative val="0"/>
            <c:bubble3D val="0"/>
            <c:spPr>
              <a:solidFill>
                <a:schemeClr val="tx2">
                  <a:lumMod val="60000"/>
                  <a:lumOff val="40000"/>
                </a:schemeClr>
              </a:solidFill>
              <a:ln>
                <a:solidFill>
                  <a:sysClr val="windowText" lastClr="000000"/>
                </a:solidFill>
              </a:ln>
            </c:spPr>
            <c:extLst>
              <c:ext xmlns:c16="http://schemas.microsoft.com/office/drawing/2014/chart" uri="{C3380CC4-5D6E-409C-BE32-E72D297353CC}">
                <c16:uniqueId val="{0000000B-8A3F-4D0F-B77F-CFDFD6A19766}"/>
              </c:ext>
            </c:extLst>
          </c:dPt>
          <c:dPt>
            <c:idx val="35"/>
            <c:invertIfNegative val="0"/>
            <c:bubble3D val="0"/>
            <c:spPr>
              <a:solidFill>
                <a:schemeClr val="tx2">
                  <a:lumMod val="75000"/>
                </a:schemeClr>
              </a:solidFill>
              <a:ln>
                <a:solidFill>
                  <a:sysClr val="windowText" lastClr="000000"/>
                </a:solidFill>
              </a:ln>
            </c:spPr>
            <c:extLst>
              <c:ext xmlns:c16="http://schemas.microsoft.com/office/drawing/2014/chart" uri="{C3380CC4-5D6E-409C-BE32-E72D297353CC}">
                <c16:uniqueId val="{0000000D-8A3F-4D0F-B77F-CFDFD6A19766}"/>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'Ark1'!$A$2:$A$37</c:f>
              <c:strCache>
                <c:ptCount val="36"/>
                <c:pt idx="0">
                  <c:v>U</c:v>
                </c:pt>
                <c:pt idx="1">
                  <c:v>D</c:v>
                </c:pt>
                <c:pt idx="2">
                  <c:v>J</c:v>
                </c:pt>
                <c:pt idx="3">
                  <c:v>S</c:v>
                </c:pt>
                <c:pt idx="4">
                  <c:v>T</c:v>
                </c:pt>
                <c:pt idx="5">
                  <c:v>V</c:v>
                </c:pt>
                <c:pt idx="6">
                  <c:v>I</c:v>
                </c:pt>
                <c:pt idx="7">
                  <c:v>L</c:v>
                </c:pt>
                <c:pt idx="8">
                  <c:v>AB</c:v>
                </c:pt>
                <c:pt idx="9">
                  <c:v>M</c:v>
                </c:pt>
                <c:pt idx="10">
                  <c:v>Æ</c:v>
                </c:pt>
                <c:pt idx="11">
                  <c:v>Q</c:v>
                </c:pt>
                <c:pt idx="12">
                  <c:v>F</c:v>
                </c:pt>
                <c:pt idx="13">
                  <c:v>Å</c:v>
                </c:pt>
                <c:pt idx="14">
                  <c:v>C</c:v>
                </c:pt>
                <c:pt idx="15">
                  <c:v>G</c:v>
                </c:pt>
                <c:pt idx="16">
                  <c:v>AA</c:v>
                </c:pt>
                <c:pt idx="17">
                  <c:v>A</c:v>
                </c:pt>
                <c:pt idx="18">
                  <c:v>E</c:v>
                </c:pt>
                <c:pt idx="19">
                  <c:v>W</c:v>
                </c:pt>
                <c:pt idx="20">
                  <c:v>B</c:v>
                </c:pt>
                <c:pt idx="21">
                  <c:v>2020: VØR</c:v>
                </c:pt>
                <c:pt idx="22">
                  <c:v>2018: VØR</c:v>
                </c:pt>
                <c:pt idx="23">
                  <c:v>N</c:v>
                </c:pt>
                <c:pt idx="24">
                  <c:v>X</c:v>
                </c:pt>
                <c:pt idx="25">
                  <c:v>Ø</c:v>
                </c:pt>
                <c:pt idx="26">
                  <c:v>Z</c:v>
                </c:pt>
                <c:pt idx="27">
                  <c:v>P</c:v>
                </c:pt>
                <c:pt idx="28">
                  <c:v>R</c:v>
                </c:pt>
                <c:pt idx="29">
                  <c:v>Y</c:v>
                </c:pt>
                <c:pt idx="30">
                  <c:v>K</c:v>
                </c:pt>
                <c:pt idx="31">
                  <c:v>H</c:v>
                </c:pt>
                <c:pt idx="32">
                  <c:v>Totalt Storby</c:v>
                </c:pt>
                <c:pt idx="33">
                  <c:v>Totalt Innsikt</c:v>
                </c:pt>
                <c:pt idx="34">
                  <c:v>Totalt SeSammen</c:v>
                </c:pt>
                <c:pt idx="35">
                  <c:v>Totalt RBM20</c:v>
                </c:pt>
              </c:strCache>
            </c:strRef>
          </c:cat>
          <c:val>
            <c:numRef>
              <c:f>'Ark1'!$B$2:$B$37</c:f>
              <c:numCache>
                <c:formatCode>General</c:formatCode>
                <c:ptCount val="36"/>
                <c:pt idx="0">
                  <c:v>89</c:v>
                </c:pt>
                <c:pt idx="1">
                  <c:v>86</c:v>
                </c:pt>
                <c:pt idx="2">
                  <c:v>85</c:v>
                </c:pt>
                <c:pt idx="3">
                  <c:v>85</c:v>
                </c:pt>
                <c:pt idx="4">
                  <c:v>83</c:v>
                </c:pt>
                <c:pt idx="5">
                  <c:v>83</c:v>
                </c:pt>
                <c:pt idx="6">
                  <c:v>82</c:v>
                </c:pt>
                <c:pt idx="7">
                  <c:v>82</c:v>
                </c:pt>
                <c:pt idx="8">
                  <c:v>82</c:v>
                </c:pt>
                <c:pt idx="9">
                  <c:v>81</c:v>
                </c:pt>
                <c:pt idx="10">
                  <c:v>81</c:v>
                </c:pt>
                <c:pt idx="11">
                  <c:v>80</c:v>
                </c:pt>
                <c:pt idx="12">
                  <c:v>79</c:v>
                </c:pt>
                <c:pt idx="13">
                  <c:v>79</c:v>
                </c:pt>
                <c:pt idx="14">
                  <c:v>78</c:v>
                </c:pt>
                <c:pt idx="15">
                  <c:v>77</c:v>
                </c:pt>
                <c:pt idx="16">
                  <c:v>76</c:v>
                </c:pt>
                <c:pt idx="17">
                  <c:v>75</c:v>
                </c:pt>
                <c:pt idx="18">
                  <c:v>75</c:v>
                </c:pt>
                <c:pt idx="19">
                  <c:v>75</c:v>
                </c:pt>
                <c:pt idx="20">
                  <c:v>74</c:v>
                </c:pt>
                <c:pt idx="21">
                  <c:v>74</c:v>
                </c:pt>
                <c:pt idx="22">
                  <c:v>79</c:v>
                </c:pt>
                <c:pt idx="23">
                  <c:v>73</c:v>
                </c:pt>
                <c:pt idx="24">
                  <c:v>73</c:v>
                </c:pt>
                <c:pt idx="25">
                  <c:v>73</c:v>
                </c:pt>
                <c:pt idx="26">
                  <c:v>72</c:v>
                </c:pt>
                <c:pt idx="27">
                  <c:v>70</c:v>
                </c:pt>
                <c:pt idx="28">
                  <c:v>67</c:v>
                </c:pt>
                <c:pt idx="29">
                  <c:v>67</c:v>
                </c:pt>
                <c:pt idx="30">
                  <c:v>66</c:v>
                </c:pt>
                <c:pt idx="31">
                  <c:v>64</c:v>
                </c:pt>
                <c:pt idx="32">
                  <c:v>70</c:v>
                </c:pt>
                <c:pt idx="33">
                  <c:v>75</c:v>
                </c:pt>
                <c:pt idx="34">
                  <c:v>77</c:v>
                </c:pt>
                <c:pt idx="35">
                  <c:v>76</c:v>
                </c:pt>
              </c:numCache>
            </c:numRef>
          </c:val>
          <c:extLst>
            <c:ext xmlns:c16="http://schemas.microsoft.com/office/drawing/2014/chart" uri="{C3380CC4-5D6E-409C-BE32-E72D297353CC}">
              <c16:uniqueId val="{0000000E-8A3F-4D0F-B77F-CFDFD6A19766}"/>
            </c:ext>
          </c:extLst>
        </c:ser>
        <c:dLbls>
          <c:showLegendKey val="0"/>
          <c:showVal val="1"/>
          <c:showCatName val="0"/>
          <c:showSerName val="0"/>
          <c:showPercent val="0"/>
          <c:showBubbleSize val="0"/>
        </c:dLbls>
        <c:gapWidth val="150"/>
        <c:axId val="226584064"/>
        <c:axId val="226585600"/>
      </c:barChart>
      <c:catAx>
        <c:axId val="226584064"/>
        <c:scaling>
          <c:orientation val="maxMin"/>
        </c:scaling>
        <c:delete val="0"/>
        <c:axPos val="l"/>
        <c:numFmt formatCode="General" sourceLinked="1"/>
        <c:majorTickMark val="out"/>
        <c:minorTickMark val="none"/>
        <c:tickLblPos val="nextTo"/>
        <c:crossAx val="226585600"/>
        <c:crosses val="autoZero"/>
        <c:auto val="1"/>
        <c:lblAlgn val="ctr"/>
        <c:lblOffset val="100"/>
        <c:noMultiLvlLbl val="0"/>
      </c:catAx>
      <c:valAx>
        <c:axId val="226585600"/>
        <c:scaling>
          <c:orientation val="minMax"/>
          <c:min val="0"/>
        </c:scaling>
        <c:delete val="0"/>
        <c:axPos val="t"/>
        <c:numFmt formatCode="General" sourceLinked="1"/>
        <c:majorTickMark val="out"/>
        <c:minorTickMark val="none"/>
        <c:tickLblPos val="nextTo"/>
        <c:crossAx val="226584064"/>
        <c:crosses val="autoZero"/>
        <c:crossBetween val="between"/>
      </c:valAx>
      <c:spPr>
        <a:noFill/>
        <a:ln w="23797">
          <a:noFill/>
        </a:ln>
      </c:spPr>
    </c:plotArea>
    <c:plotVisOnly val="1"/>
    <c:dispBlanksAs val="gap"/>
    <c:showDLblsOverMax val="0"/>
  </c:chart>
  <c:spPr>
    <a:ln>
      <a:noFill/>
    </a:ln>
  </c:spPr>
  <c:txPr>
    <a:bodyPr/>
    <a:lstStyle/>
    <a:p>
      <a:pPr>
        <a:defRPr sz="1000" b="1"/>
      </a:pPr>
      <a:endParaRPr lang="nb-NO"/>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'Ark1'!$B$1</c:f>
              <c:strCache>
                <c:ptCount val="1"/>
                <c:pt idx="0">
                  <c:v>2020</c:v>
                </c:pt>
              </c:strCache>
            </c:strRef>
          </c:tx>
          <c:spPr>
            <a:solidFill>
              <a:srgbClr val="0070C0"/>
            </a:solidFill>
            <a:ln>
              <a:solidFill>
                <a:sysClr val="windowText" lastClr="000000"/>
              </a:solidFill>
            </a:ln>
          </c:spPr>
          <c:invertIfNegative val="0"/>
          <c:dPt>
            <c:idx val="3"/>
            <c:invertIfNegative val="0"/>
            <c:bubble3D val="0"/>
            <c:extLst>
              <c:ext xmlns:c16="http://schemas.microsoft.com/office/drawing/2014/chart" uri="{C3380CC4-5D6E-409C-BE32-E72D297353CC}">
                <c16:uniqueId val="{00000000-CB18-4095-ACDF-4200A6B6FC3B}"/>
              </c:ext>
            </c:extLst>
          </c:dPt>
          <c:dPt>
            <c:idx val="13"/>
            <c:invertIfNegative val="0"/>
            <c:bubble3D val="0"/>
            <c:extLst>
              <c:ext xmlns:c16="http://schemas.microsoft.com/office/drawing/2014/chart" uri="{C3380CC4-5D6E-409C-BE32-E72D297353CC}">
                <c16:uniqueId val="{00000001-CB18-4095-ACDF-4200A6B6FC3B}"/>
              </c:ext>
            </c:extLst>
          </c:dPt>
          <c:dPt>
            <c:idx val="25"/>
            <c:invertIfNegative val="0"/>
            <c:bubble3D val="0"/>
            <c:spPr>
              <a:solidFill>
                <a:schemeClr val="tx2">
                  <a:lumMod val="20000"/>
                  <a:lumOff val="80000"/>
                </a:schemeClr>
              </a:solidFill>
              <a:ln>
                <a:solidFill>
                  <a:sysClr val="windowText" lastClr="000000"/>
                </a:solidFill>
              </a:ln>
            </c:spPr>
            <c:extLst>
              <c:ext xmlns:c16="http://schemas.microsoft.com/office/drawing/2014/chart" uri="{C3380CC4-5D6E-409C-BE32-E72D297353CC}">
                <c16:uniqueId val="{00000003-CB18-4095-ACDF-4200A6B6FC3B}"/>
              </c:ext>
            </c:extLst>
          </c:dPt>
          <c:dPt>
            <c:idx val="30"/>
            <c:invertIfNegative val="0"/>
            <c:bubble3D val="0"/>
            <c:extLst>
              <c:ext xmlns:c16="http://schemas.microsoft.com/office/drawing/2014/chart" uri="{C3380CC4-5D6E-409C-BE32-E72D297353CC}">
                <c16:uniqueId val="{00000004-CB18-4095-ACDF-4200A6B6FC3B}"/>
              </c:ext>
            </c:extLst>
          </c:dPt>
          <c:dPt>
            <c:idx val="31"/>
            <c:invertIfNegative val="0"/>
            <c:bubble3D val="0"/>
            <c:extLst>
              <c:ext xmlns:c16="http://schemas.microsoft.com/office/drawing/2014/chart" uri="{C3380CC4-5D6E-409C-BE32-E72D297353CC}">
                <c16:uniqueId val="{00000005-CB18-4095-ACDF-4200A6B6FC3B}"/>
              </c:ext>
            </c:extLst>
          </c:dPt>
          <c:dPt>
            <c:idx val="32"/>
            <c:invertIfNegative val="0"/>
            <c:bubble3D val="0"/>
            <c:spPr>
              <a:solidFill>
                <a:schemeClr val="accent6">
                  <a:lumMod val="20000"/>
                  <a:lumOff val="80000"/>
                </a:schemeClr>
              </a:solidFill>
              <a:ln>
                <a:solidFill>
                  <a:sysClr val="windowText" lastClr="000000"/>
                </a:solidFill>
              </a:ln>
            </c:spPr>
            <c:extLst>
              <c:ext xmlns:c16="http://schemas.microsoft.com/office/drawing/2014/chart" uri="{C3380CC4-5D6E-409C-BE32-E72D297353CC}">
                <c16:uniqueId val="{00000007-CB18-4095-ACDF-4200A6B6FC3B}"/>
              </c:ext>
            </c:extLst>
          </c:dPt>
          <c:dPt>
            <c:idx val="33"/>
            <c:invertIfNegative val="0"/>
            <c:bubble3D val="0"/>
            <c:spPr>
              <a:solidFill>
                <a:srgbClr val="FFFF00"/>
              </a:solidFill>
              <a:ln>
                <a:solidFill>
                  <a:sysClr val="windowText" lastClr="000000"/>
                </a:solidFill>
              </a:ln>
            </c:spPr>
            <c:extLst>
              <c:ext xmlns:c16="http://schemas.microsoft.com/office/drawing/2014/chart" uri="{C3380CC4-5D6E-409C-BE32-E72D297353CC}">
                <c16:uniqueId val="{00000009-CB18-4095-ACDF-4200A6B6FC3B}"/>
              </c:ext>
            </c:extLst>
          </c:dPt>
          <c:dPt>
            <c:idx val="34"/>
            <c:invertIfNegative val="0"/>
            <c:bubble3D val="0"/>
            <c:spPr>
              <a:solidFill>
                <a:srgbClr val="FFC000"/>
              </a:solidFill>
              <a:ln>
                <a:solidFill>
                  <a:sysClr val="windowText" lastClr="000000"/>
                </a:solidFill>
              </a:ln>
            </c:spPr>
            <c:extLst>
              <c:ext xmlns:c16="http://schemas.microsoft.com/office/drawing/2014/chart" uri="{C3380CC4-5D6E-409C-BE32-E72D297353CC}">
                <c16:uniqueId val="{0000000B-CB18-4095-ACDF-4200A6B6FC3B}"/>
              </c:ext>
            </c:extLst>
          </c:dPt>
          <c:dPt>
            <c:idx val="35"/>
            <c:invertIfNegative val="0"/>
            <c:bubble3D val="0"/>
            <c:spPr>
              <a:solidFill>
                <a:srgbClr val="FF0000"/>
              </a:solidFill>
              <a:ln>
                <a:solidFill>
                  <a:sysClr val="windowText" lastClr="000000"/>
                </a:solidFill>
              </a:ln>
            </c:spPr>
            <c:extLst>
              <c:ext xmlns:c16="http://schemas.microsoft.com/office/drawing/2014/chart" uri="{C3380CC4-5D6E-409C-BE32-E72D297353CC}">
                <c16:uniqueId val="{0000000D-CB18-4095-ACDF-4200A6B6FC3B}"/>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'Ark1'!$A$2:$A$37</c:f>
              <c:strCache>
                <c:ptCount val="36"/>
                <c:pt idx="0">
                  <c:v>M</c:v>
                </c:pt>
                <c:pt idx="1">
                  <c:v>I</c:v>
                </c:pt>
                <c:pt idx="2">
                  <c:v>J</c:v>
                </c:pt>
                <c:pt idx="3">
                  <c:v>U</c:v>
                </c:pt>
                <c:pt idx="4">
                  <c:v>E</c:v>
                </c:pt>
                <c:pt idx="5">
                  <c:v>S</c:v>
                </c:pt>
                <c:pt idx="6">
                  <c:v>V</c:v>
                </c:pt>
                <c:pt idx="7">
                  <c:v>W</c:v>
                </c:pt>
                <c:pt idx="8">
                  <c:v>X</c:v>
                </c:pt>
                <c:pt idx="9">
                  <c:v>L</c:v>
                </c:pt>
                <c:pt idx="10">
                  <c:v>R</c:v>
                </c:pt>
                <c:pt idx="11">
                  <c:v>T</c:v>
                </c:pt>
                <c:pt idx="12">
                  <c:v>A</c:v>
                </c:pt>
                <c:pt idx="13">
                  <c:v>Q</c:v>
                </c:pt>
                <c:pt idx="14">
                  <c:v>AA</c:v>
                </c:pt>
                <c:pt idx="15">
                  <c:v>AB</c:v>
                </c:pt>
                <c:pt idx="16">
                  <c:v>B</c:v>
                </c:pt>
                <c:pt idx="17">
                  <c:v>D</c:v>
                </c:pt>
                <c:pt idx="18">
                  <c:v>Å</c:v>
                </c:pt>
                <c:pt idx="19">
                  <c:v>G</c:v>
                </c:pt>
                <c:pt idx="20">
                  <c:v>P</c:v>
                </c:pt>
                <c:pt idx="21">
                  <c:v>C</c:v>
                </c:pt>
                <c:pt idx="22">
                  <c:v>K</c:v>
                </c:pt>
                <c:pt idx="23">
                  <c:v>N</c:v>
                </c:pt>
                <c:pt idx="24">
                  <c:v>2020: VØR</c:v>
                </c:pt>
                <c:pt idx="25">
                  <c:v>2018: VØR</c:v>
                </c:pt>
                <c:pt idx="26">
                  <c:v>Z</c:v>
                </c:pt>
                <c:pt idx="27">
                  <c:v>F</c:v>
                </c:pt>
                <c:pt idx="28">
                  <c:v>H</c:v>
                </c:pt>
                <c:pt idx="29">
                  <c:v>Æ</c:v>
                </c:pt>
                <c:pt idx="30">
                  <c:v>Ø</c:v>
                </c:pt>
                <c:pt idx="31">
                  <c:v>Y</c:v>
                </c:pt>
                <c:pt idx="32">
                  <c:v>Totalt Storby</c:v>
                </c:pt>
                <c:pt idx="33">
                  <c:v>Totalt Innsikt</c:v>
                </c:pt>
                <c:pt idx="34">
                  <c:v>Totalt SeSammen</c:v>
                </c:pt>
                <c:pt idx="35">
                  <c:v>Totalt RBM20</c:v>
                </c:pt>
              </c:strCache>
            </c:strRef>
          </c:cat>
          <c:val>
            <c:numRef>
              <c:f>'Ark1'!$B$2:$B$37</c:f>
              <c:numCache>
                <c:formatCode>General</c:formatCode>
                <c:ptCount val="36"/>
                <c:pt idx="0">
                  <c:v>92</c:v>
                </c:pt>
                <c:pt idx="1">
                  <c:v>91</c:v>
                </c:pt>
                <c:pt idx="2">
                  <c:v>90</c:v>
                </c:pt>
                <c:pt idx="3">
                  <c:v>90</c:v>
                </c:pt>
                <c:pt idx="4">
                  <c:v>89</c:v>
                </c:pt>
                <c:pt idx="5">
                  <c:v>89</c:v>
                </c:pt>
                <c:pt idx="6">
                  <c:v>88</c:v>
                </c:pt>
                <c:pt idx="7">
                  <c:v>88</c:v>
                </c:pt>
                <c:pt idx="8">
                  <c:v>88</c:v>
                </c:pt>
                <c:pt idx="9">
                  <c:v>87</c:v>
                </c:pt>
                <c:pt idx="10">
                  <c:v>87</c:v>
                </c:pt>
                <c:pt idx="11">
                  <c:v>87</c:v>
                </c:pt>
                <c:pt idx="12">
                  <c:v>86</c:v>
                </c:pt>
                <c:pt idx="13">
                  <c:v>86</c:v>
                </c:pt>
                <c:pt idx="14">
                  <c:v>86</c:v>
                </c:pt>
                <c:pt idx="15">
                  <c:v>86</c:v>
                </c:pt>
                <c:pt idx="16">
                  <c:v>85</c:v>
                </c:pt>
                <c:pt idx="17">
                  <c:v>85</c:v>
                </c:pt>
                <c:pt idx="18">
                  <c:v>85</c:v>
                </c:pt>
                <c:pt idx="19">
                  <c:v>84</c:v>
                </c:pt>
                <c:pt idx="20">
                  <c:v>84</c:v>
                </c:pt>
                <c:pt idx="21">
                  <c:v>83</c:v>
                </c:pt>
                <c:pt idx="22">
                  <c:v>83</c:v>
                </c:pt>
                <c:pt idx="23">
                  <c:v>83</c:v>
                </c:pt>
                <c:pt idx="24">
                  <c:v>83</c:v>
                </c:pt>
                <c:pt idx="25">
                  <c:v>81</c:v>
                </c:pt>
                <c:pt idx="26">
                  <c:v>83</c:v>
                </c:pt>
                <c:pt idx="27">
                  <c:v>82</c:v>
                </c:pt>
                <c:pt idx="28">
                  <c:v>82</c:v>
                </c:pt>
                <c:pt idx="29">
                  <c:v>78</c:v>
                </c:pt>
                <c:pt idx="30">
                  <c:v>78</c:v>
                </c:pt>
                <c:pt idx="31">
                  <c:v>76</c:v>
                </c:pt>
                <c:pt idx="32">
                  <c:v>87</c:v>
                </c:pt>
                <c:pt idx="33">
                  <c:v>82</c:v>
                </c:pt>
                <c:pt idx="34">
                  <c:v>87</c:v>
                </c:pt>
                <c:pt idx="35">
                  <c:v>85</c:v>
                </c:pt>
              </c:numCache>
            </c:numRef>
          </c:val>
          <c:extLst>
            <c:ext xmlns:c16="http://schemas.microsoft.com/office/drawing/2014/chart" uri="{C3380CC4-5D6E-409C-BE32-E72D297353CC}">
              <c16:uniqueId val="{0000000E-CB18-4095-ACDF-4200A6B6FC3B}"/>
            </c:ext>
          </c:extLst>
        </c:ser>
        <c:dLbls>
          <c:showLegendKey val="0"/>
          <c:showVal val="1"/>
          <c:showCatName val="0"/>
          <c:showSerName val="0"/>
          <c:showPercent val="0"/>
          <c:showBubbleSize val="0"/>
        </c:dLbls>
        <c:gapWidth val="150"/>
        <c:axId val="226584064"/>
        <c:axId val="226585600"/>
      </c:barChart>
      <c:catAx>
        <c:axId val="226584064"/>
        <c:scaling>
          <c:orientation val="maxMin"/>
        </c:scaling>
        <c:delete val="0"/>
        <c:axPos val="l"/>
        <c:numFmt formatCode="General" sourceLinked="1"/>
        <c:majorTickMark val="out"/>
        <c:minorTickMark val="none"/>
        <c:tickLblPos val="nextTo"/>
        <c:crossAx val="226585600"/>
        <c:crosses val="autoZero"/>
        <c:auto val="1"/>
        <c:lblAlgn val="ctr"/>
        <c:lblOffset val="100"/>
        <c:noMultiLvlLbl val="0"/>
      </c:catAx>
      <c:valAx>
        <c:axId val="226585600"/>
        <c:scaling>
          <c:orientation val="minMax"/>
          <c:min val="0"/>
        </c:scaling>
        <c:delete val="0"/>
        <c:axPos val="t"/>
        <c:numFmt formatCode="General" sourceLinked="1"/>
        <c:majorTickMark val="out"/>
        <c:minorTickMark val="none"/>
        <c:tickLblPos val="nextTo"/>
        <c:crossAx val="226584064"/>
        <c:crosses val="autoZero"/>
        <c:crossBetween val="between"/>
      </c:valAx>
      <c:spPr>
        <a:noFill/>
        <a:ln w="23797">
          <a:noFill/>
        </a:ln>
      </c:spPr>
    </c:plotArea>
    <c:plotVisOnly val="1"/>
    <c:dispBlanksAs val="gap"/>
    <c:showDLblsOverMax val="0"/>
  </c:chart>
  <c:spPr>
    <a:ln>
      <a:noFill/>
    </a:ln>
  </c:spPr>
  <c:txPr>
    <a:bodyPr/>
    <a:lstStyle/>
    <a:p>
      <a:pPr>
        <a:defRPr sz="1000" b="1"/>
      </a:pPr>
      <a:endParaRPr lang="nb-NO"/>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'Ark1'!$B$1</c:f>
              <c:strCache>
                <c:ptCount val="1"/>
                <c:pt idx="0">
                  <c:v>2020</c:v>
                </c:pt>
              </c:strCache>
            </c:strRef>
          </c:tx>
          <c:spPr>
            <a:solidFill>
              <a:srgbClr val="92D050"/>
            </a:solidFill>
            <a:ln>
              <a:solidFill>
                <a:sysClr val="windowText" lastClr="000000"/>
              </a:solidFill>
            </a:ln>
          </c:spPr>
          <c:invertIfNegative val="0"/>
          <c:dPt>
            <c:idx val="1"/>
            <c:invertIfNegative val="0"/>
            <c:bubble3D val="0"/>
            <c:extLst>
              <c:ext xmlns:c16="http://schemas.microsoft.com/office/drawing/2014/chart" uri="{C3380CC4-5D6E-409C-BE32-E72D297353CC}">
                <c16:uniqueId val="{00000000-46D8-448A-BD40-9F72AD48808D}"/>
              </c:ext>
            </c:extLst>
          </c:dPt>
          <c:dPt>
            <c:idx val="3"/>
            <c:invertIfNegative val="0"/>
            <c:bubble3D val="0"/>
            <c:extLst>
              <c:ext xmlns:c16="http://schemas.microsoft.com/office/drawing/2014/chart" uri="{C3380CC4-5D6E-409C-BE32-E72D297353CC}">
                <c16:uniqueId val="{00000001-46D8-448A-BD40-9F72AD48808D}"/>
              </c:ext>
            </c:extLst>
          </c:dPt>
          <c:dPt>
            <c:idx val="23"/>
            <c:invertIfNegative val="0"/>
            <c:bubble3D val="0"/>
            <c:spPr>
              <a:solidFill>
                <a:schemeClr val="accent3">
                  <a:lumMod val="20000"/>
                  <a:lumOff val="80000"/>
                </a:schemeClr>
              </a:solidFill>
              <a:ln>
                <a:solidFill>
                  <a:sysClr val="windowText" lastClr="000000"/>
                </a:solidFill>
              </a:ln>
            </c:spPr>
            <c:extLst>
              <c:ext xmlns:c16="http://schemas.microsoft.com/office/drawing/2014/chart" uri="{C3380CC4-5D6E-409C-BE32-E72D297353CC}">
                <c16:uniqueId val="{00000003-46D8-448A-BD40-9F72AD48808D}"/>
              </c:ext>
            </c:extLst>
          </c:dPt>
          <c:dPt>
            <c:idx val="30"/>
            <c:invertIfNegative val="0"/>
            <c:bubble3D val="0"/>
            <c:extLst>
              <c:ext xmlns:c16="http://schemas.microsoft.com/office/drawing/2014/chart" uri="{C3380CC4-5D6E-409C-BE32-E72D297353CC}">
                <c16:uniqueId val="{00000004-46D8-448A-BD40-9F72AD48808D}"/>
              </c:ext>
            </c:extLst>
          </c:dPt>
          <c:dPt>
            <c:idx val="31"/>
            <c:invertIfNegative val="0"/>
            <c:bubble3D val="0"/>
            <c:extLst>
              <c:ext xmlns:c16="http://schemas.microsoft.com/office/drawing/2014/chart" uri="{C3380CC4-5D6E-409C-BE32-E72D297353CC}">
                <c16:uniqueId val="{00000005-46D8-448A-BD40-9F72AD48808D}"/>
              </c:ext>
            </c:extLst>
          </c:dPt>
          <c:dPt>
            <c:idx val="32"/>
            <c:invertIfNegative val="0"/>
            <c:bubble3D val="0"/>
            <c:spPr>
              <a:solidFill>
                <a:schemeClr val="tx2">
                  <a:lumMod val="20000"/>
                  <a:lumOff val="80000"/>
                </a:schemeClr>
              </a:solidFill>
              <a:ln>
                <a:solidFill>
                  <a:sysClr val="windowText" lastClr="000000"/>
                </a:solidFill>
              </a:ln>
            </c:spPr>
            <c:extLst>
              <c:ext xmlns:c16="http://schemas.microsoft.com/office/drawing/2014/chart" uri="{C3380CC4-5D6E-409C-BE32-E72D297353CC}">
                <c16:uniqueId val="{00000007-46D8-448A-BD40-9F72AD48808D}"/>
              </c:ext>
            </c:extLst>
          </c:dPt>
          <c:dPt>
            <c:idx val="33"/>
            <c:invertIfNegative val="0"/>
            <c:bubble3D val="0"/>
            <c:spPr>
              <a:solidFill>
                <a:schemeClr val="tx2">
                  <a:lumMod val="40000"/>
                  <a:lumOff val="60000"/>
                </a:schemeClr>
              </a:solidFill>
              <a:ln>
                <a:solidFill>
                  <a:sysClr val="windowText" lastClr="000000"/>
                </a:solidFill>
              </a:ln>
            </c:spPr>
            <c:extLst>
              <c:ext xmlns:c16="http://schemas.microsoft.com/office/drawing/2014/chart" uri="{C3380CC4-5D6E-409C-BE32-E72D297353CC}">
                <c16:uniqueId val="{00000009-46D8-448A-BD40-9F72AD48808D}"/>
              </c:ext>
            </c:extLst>
          </c:dPt>
          <c:dPt>
            <c:idx val="34"/>
            <c:invertIfNegative val="0"/>
            <c:bubble3D val="0"/>
            <c:spPr>
              <a:solidFill>
                <a:schemeClr val="tx2">
                  <a:lumMod val="60000"/>
                  <a:lumOff val="40000"/>
                </a:schemeClr>
              </a:solidFill>
              <a:ln>
                <a:solidFill>
                  <a:sysClr val="windowText" lastClr="000000"/>
                </a:solidFill>
              </a:ln>
            </c:spPr>
            <c:extLst>
              <c:ext xmlns:c16="http://schemas.microsoft.com/office/drawing/2014/chart" uri="{C3380CC4-5D6E-409C-BE32-E72D297353CC}">
                <c16:uniqueId val="{0000000B-46D8-448A-BD40-9F72AD48808D}"/>
              </c:ext>
            </c:extLst>
          </c:dPt>
          <c:dPt>
            <c:idx val="35"/>
            <c:invertIfNegative val="0"/>
            <c:bubble3D val="0"/>
            <c:spPr>
              <a:solidFill>
                <a:schemeClr val="tx2">
                  <a:lumMod val="75000"/>
                </a:schemeClr>
              </a:solidFill>
              <a:ln>
                <a:solidFill>
                  <a:sysClr val="windowText" lastClr="000000"/>
                </a:solidFill>
              </a:ln>
            </c:spPr>
            <c:extLst>
              <c:ext xmlns:c16="http://schemas.microsoft.com/office/drawing/2014/chart" uri="{C3380CC4-5D6E-409C-BE32-E72D297353CC}">
                <c16:uniqueId val="{0000000D-46D8-448A-BD40-9F72AD48808D}"/>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'Ark1'!$A$2:$A$37</c:f>
              <c:strCache>
                <c:ptCount val="36"/>
                <c:pt idx="0">
                  <c:v>A</c:v>
                </c:pt>
                <c:pt idx="1">
                  <c:v>E</c:v>
                </c:pt>
                <c:pt idx="2">
                  <c:v>J</c:v>
                </c:pt>
                <c:pt idx="3">
                  <c:v>Å</c:v>
                </c:pt>
                <c:pt idx="4">
                  <c:v>T</c:v>
                </c:pt>
                <c:pt idx="5">
                  <c:v>B</c:v>
                </c:pt>
                <c:pt idx="6">
                  <c:v>F</c:v>
                </c:pt>
                <c:pt idx="7">
                  <c:v>R</c:v>
                </c:pt>
                <c:pt idx="8">
                  <c:v>U</c:v>
                </c:pt>
                <c:pt idx="9">
                  <c:v>M</c:v>
                </c:pt>
                <c:pt idx="10">
                  <c:v>I</c:v>
                </c:pt>
                <c:pt idx="11">
                  <c:v>S</c:v>
                </c:pt>
                <c:pt idx="12">
                  <c:v>Z</c:v>
                </c:pt>
                <c:pt idx="13">
                  <c:v>L</c:v>
                </c:pt>
                <c:pt idx="14">
                  <c:v>G</c:v>
                </c:pt>
                <c:pt idx="15">
                  <c:v>AB</c:v>
                </c:pt>
                <c:pt idx="16">
                  <c:v>V</c:v>
                </c:pt>
                <c:pt idx="17">
                  <c:v>W</c:v>
                </c:pt>
                <c:pt idx="18">
                  <c:v>Y</c:v>
                </c:pt>
                <c:pt idx="19">
                  <c:v>C</c:v>
                </c:pt>
                <c:pt idx="20">
                  <c:v>H</c:v>
                </c:pt>
                <c:pt idx="21">
                  <c:v>K</c:v>
                </c:pt>
                <c:pt idx="22">
                  <c:v>2020: VØR</c:v>
                </c:pt>
                <c:pt idx="23">
                  <c:v>2018: VØR</c:v>
                </c:pt>
                <c:pt idx="24">
                  <c:v>P</c:v>
                </c:pt>
                <c:pt idx="25">
                  <c:v>AA</c:v>
                </c:pt>
                <c:pt idx="26">
                  <c:v>N</c:v>
                </c:pt>
                <c:pt idx="27">
                  <c:v>Æ</c:v>
                </c:pt>
                <c:pt idx="28">
                  <c:v>Ø</c:v>
                </c:pt>
                <c:pt idx="29">
                  <c:v>Q</c:v>
                </c:pt>
                <c:pt idx="30">
                  <c:v>D</c:v>
                </c:pt>
                <c:pt idx="31">
                  <c:v>X</c:v>
                </c:pt>
                <c:pt idx="32">
                  <c:v>Totalt Storby</c:v>
                </c:pt>
                <c:pt idx="33">
                  <c:v>Totalt Innsikt</c:v>
                </c:pt>
                <c:pt idx="34">
                  <c:v>Totalt SeSammen</c:v>
                </c:pt>
                <c:pt idx="35">
                  <c:v>Totalt RBM20</c:v>
                </c:pt>
              </c:strCache>
            </c:strRef>
          </c:cat>
          <c:val>
            <c:numRef>
              <c:f>'Ark1'!$B$2:$B$37</c:f>
              <c:numCache>
                <c:formatCode>General</c:formatCode>
                <c:ptCount val="36"/>
                <c:pt idx="0">
                  <c:v>52</c:v>
                </c:pt>
                <c:pt idx="1">
                  <c:v>48</c:v>
                </c:pt>
                <c:pt idx="2">
                  <c:v>44</c:v>
                </c:pt>
                <c:pt idx="3">
                  <c:v>41</c:v>
                </c:pt>
                <c:pt idx="4">
                  <c:v>39</c:v>
                </c:pt>
                <c:pt idx="5">
                  <c:v>37</c:v>
                </c:pt>
                <c:pt idx="6">
                  <c:v>36</c:v>
                </c:pt>
                <c:pt idx="7">
                  <c:v>36</c:v>
                </c:pt>
                <c:pt idx="8">
                  <c:v>36</c:v>
                </c:pt>
                <c:pt idx="9">
                  <c:v>34</c:v>
                </c:pt>
                <c:pt idx="10">
                  <c:v>33</c:v>
                </c:pt>
                <c:pt idx="11">
                  <c:v>33</c:v>
                </c:pt>
                <c:pt idx="12">
                  <c:v>33</c:v>
                </c:pt>
                <c:pt idx="13">
                  <c:v>32</c:v>
                </c:pt>
                <c:pt idx="14">
                  <c:v>31</c:v>
                </c:pt>
                <c:pt idx="15">
                  <c:v>30</c:v>
                </c:pt>
                <c:pt idx="16">
                  <c:v>30</c:v>
                </c:pt>
                <c:pt idx="17">
                  <c:v>30</c:v>
                </c:pt>
                <c:pt idx="18">
                  <c:v>30</c:v>
                </c:pt>
                <c:pt idx="19">
                  <c:v>29</c:v>
                </c:pt>
                <c:pt idx="20">
                  <c:v>29</c:v>
                </c:pt>
                <c:pt idx="21">
                  <c:v>29</c:v>
                </c:pt>
                <c:pt idx="22">
                  <c:v>29</c:v>
                </c:pt>
                <c:pt idx="23">
                  <c:v>30</c:v>
                </c:pt>
                <c:pt idx="24">
                  <c:v>29</c:v>
                </c:pt>
                <c:pt idx="25">
                  <c:v>27</c:v>
                </c:pt>
                <c:pt idx="26">
                  <c:v>26</c:v>
                </c:pt>
                <c:pt idx="27">
                  <c:v>26</c:v>
                </c:pt>
                <c:pt idx="28">
                  <c:v>25</c:v>
                </c:pt>
                <c:pt idx="29">
                  <c:v>24</c:v>
                </c:pt>
                <c:pt idx="30">
                  <c:v>20</c:v>
                </c:pt>
                <c:pt idx="31">
                  <c:v>17</c:v>
                </c:pt>
                <c:pt idx="32">
                  <c:v>36</c:v>
                </c:pt>
                <c:pt idx="33">
                  <c:v>33</c:v>
                </c:pt>
                <c:pt idx="34">
                  <c:v>29</c:v>
                </c:pt>
                <c:pt idx="35">
                  <c:v>32</c:v>
                </c:pt>
              </c:numCache>
            </c:numRef>
          </c:val>
          <c:extLst>
            <c:ext xmlns:c16="http://schemas.microsoft.com/office/drawing/2014/chart" uri="{C3380CC4-5D6E-409C-BE32-E72D297353CC}">
              <c16:uniqueId val="{0000000E-46D8-448A-BD40-9F72AD48808D}"/>
            </c:ext>
          </c:extLst>
        </c:ser>
        <c:dLbls>
          <c:showLegendKey val="0"/>
          <c:showVal val="1"/>
          <c:showCatName val="0"/>
          <c:showSerName val="0"/>
          <c:showPercent val="0"/>
          <c:showBubbleSize val="0"/>
        </c:dLbls>
        <c:gapWidth val="150"/>
        <c:axId val="226584064"/>
        <c:axId val="226585600"/>
      </c:barChart>
      <c:catAx>
        <c:axId val="226584064"/>
        <c:scaling>
          <c:orientation val="maxMin"/>
        </c:scaling>
        <c:delete val="0"/>
        <c:axPos val="l"/>
        <c:numFmt formatCode="General" sourceLinked="1"/>
        <c:majorTickMark val="out"/>
        <c:minorTickMark val="none"/>
        <c:tickLblPos val="nextTo"/>
        <c:crossAx val="226585600"/>
        <c:crosses val="autoZero"/>
        <c:auto val="1"/>
        <c:lblAlgn val="ctr"/>
        <c:lblOffset val="100"/>
        <c:noMultiLvlLbl val="0"/>
      </c:catAx>
      <c:valAx>
        <c:axId val="226585600"/>
        <c:scaling>
          <c:orientation val="minMax"/>
          <c:min val="0"/>
        </c:scaling>
        <c:delete val="0"/>
        <c:axPos val="t"/>
        <c:numFmt formatCode="General" sourceLinked="1"/>
        <c:majorTickMark val="out"/>
        <c:minorTickMark val="none"/>
        <c:tickLblPos val="nextTo"/>
        <c:crossAx val="226584064"/>
        <c:crosses val="autoZero"/>
        <c:crossBetween val="between"/>
      </c:valAx>
      <c:spPr>
        <a:noFill/>
        <a:ln w="23797">
          <a:noFill/>
        </a:ln>
      </c:spPr>
    </c:plotArea>
    <c:plotVisOnly val="1"/>
    <c:dispBlanksAs val="gap"/>
    <c:showDLblsOverMax val="0"/>
  </c:chart>
  <c:spPr>
    <a:solidFill>
      <a:schemeClr val="bg1"/>
    </a:solidFill>
    <a:ln>
      <a:noFill/>
    </a:ln>
  </c:spPr>
  <c:txPr>
    <a:bodyPr/>
    <a:lstStyle/>
    <a:p>
      <a:pPr>
        <a:defRPr sz="1000" b="1"/>
      </a:pPr>
      <a:endParaRPr lang="nb-NO"/>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'Ark1'!$B$1</c:f>
              <c:strCache>
                <c:ptCount val="1"/>
                <c:pt idx="0">
                  <c:v>2020</c:v>
                </c:pt>
              </c:strCache>
            </c:strRef>
          </c:tx>
          <c:spPr>
            <a:solidFill>
              <a:srgbClr val="0070C0"/>
            </a:solidFill>
            <a:ln>
              <a:solidFill>
                <a:sysClr val="windowText" lastClr="000000"/>
              </a:solidFill>
            </a:ln>
          </c:spPr>
          <c:invertIfNegative val="0"/>
          <c:dPt>
            <c:idx val="9"/>
            <c:invertIfNegative val="0"/>
            <c:bubble3D val="0"/>
            <c:extLst>
              <c:ext xmlns:c16="http://schemas.microsoft.com/office/drawing/2014/chart" uri="{C3380CC4-5D6E-409C-BE32-E72D297353CC}">
                <c16:uniqueId val="{00000000-E65B-4975-887C-FB461954026F}"/>
              </c:ext>
            </c:extLst>
          </c:dPt>
          <c:dPt>
            <c:idx val="30"/>
            <c:invertIfNegative val="0"/>
            <c:bubble3D val="0"/>
            <c:spPr>
              <a:solidFill>
                <a:schemeClr val="tx2">
                  <a:lumMod val="20000"/>
                  <a:lumOff val="80000"/>
                </a:schemeClr>
              </a:solidFill>
              <a:ln>
                <a:solidFill>
                  <a:sysClr val="windowText" lastClr="000000"/>
                </a:solidFill>
              </a:ln>
            </c:spPr>
            <c:extLst>
              <c:ext xmlns:c16="http://schemas.microsoft.com/office/drawing/2014/chart" uri="{C3380CC4-5D6E-409C-BE32-E72D297353CC}">
                <c16:uniqueId val="{00000002-E65B-4975-887C-FB461954026F}"/>
              </c:ext>
            </c:extLst>
          </c:dPt>
          <c:dPt>
            <c:idx val="31"/>
            <c:invertIfNegative val="0"/>
            <c:bubble3D val="0"/>
            <c:extLst>
              <c:ext xmlns:c16="http://schemas.microsoft.com/office/drawing/2014/chart" uri="{C3380CC4-5D6E-409C-BE32-E72D297353CC}">
                <c16:uniqueId val="{00000003-E65B-4975-887C-FB461954026F}"/>
              </c:ext>
            </c:extLst>
          </c:dPt>
          <c:dPt>
            <c:idx val="32"/>
            <c:invertIfNegative val="0"/>
            <c:bubble3D val="0"/>
            <c:spPr>
              <a:solidFill>
                <a:schemeClr val="accent6">
                  <a:lumMod val="20000"/>
                  <a:lumOff val="80000"/>
                </a:schemeClr>
              </a:solidFill>
              <a:ln>
                <a:solidFill>
                  <a:sysClr val="windowText" lastClr="000000"/>
                </a:solidFill>
              </a:ln>
            </c:spPr>
            <c:extLst>
              <c:ext xmlns:c16="http://schemas.microsoft.com/office/drawing/2014/chart" uri="{C3380CC4-5D6E-409C-BE32-E72D297353CC}">
                <c16:uniqueId val="{00000005-E65B-4975-887C-FB461954026F}"/>
              </c:ext>
            </c:extLst>
          </c:dPt>
          <c:dPt>
            <c:idx val="33"/>
            <c:invertIfNegative val="0"/>
            <c:bubble3D val="0"/>
            <c:spPr>
              <a:solidFill>
                <a:srgbClr val="FFFF00"/>
              </a:solidFill>
              <a:ln>
                <a:solidFill>
                  <a:sysClr val="windowText" lastClr="000000"/>
                </a:solidFill>
              </a:ln>
            </c:spPr>
            <c:extLst>
              <c:ext xmlns:c16="http://schemas.microsoft.com/office/drawing/2014/chart" uri="{C3380CC4-5D6E-409C-BE32-E72D297353CC}">
                <c16:uniqueId val="{00000007-E65B-4975-887C-FB461954026F}"/>
              </c:ext>
            </c:extLst>
          </c:dPt>
          <c:dPt>
            <c:idx val="34"/>
            <c:invertIfNegative val="0"/>
            <c:bubble3D val="0"/>
            <c:spPr>
              <a:solidFill>
                <a:srgbClr val="FFC000"/>
              </a:solidFill>
              <a:ln>
                <a:solidFill>
                  <a:sysClr val="windowText" lastClr="000000"/>
                </a:solidFill>
              </a:ln>
            </c:spPr>
            <c:extLst>
              <c:ext xmlns:c16="http://schemas.microsoft.com/office/drawing/2014/chart" uri="{C3380CC4-5D6E-409C-BE32-E72D297353CC}">
                <c16:uniqueId val="{00000009-E65B-4975-887C-FB461954026F}"/>
              </c:ext>
            </c:extLst>
          </c:dPt>
          <c:dPt>
            <c:idx val="35"/>
            <c:invertIfNegative val="0"/>
            <c:bubble3D val="0"/>
            <c:spPr>
              <a:solidFill>
                <a:srgbClr val="FF0000"/>
              </a:solidFill>
              <a:ln>
                <a:solidFill>
                  <a:sysClr val="windowText" lastClr="000000"/>
                </a:solidFill>
              </a:ln>
            </c:spPr>
            <c:extLst>
              <c:ext xmlns:c16="http://schemas.microsoft.com/office/drawing/2014/chart" uri="{C3380CC4-5D6E-409C-BE32-E72D297353CC}">
                <c16:uniqueId val="{0000000B-E65B-4975-887C-FB461954026F}"/>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'Ark1'!$A$2:$A$37</c:f>
              <c:strCache>
                <c:ptCount val="36"/>
                <c:pt idx="0">
                  <c:v>I</c:v>
                </c:pt>
                <c:pt idx="1">
                  <c:v>J</c:v>
                </c:pt>
                <c:pt idx="2">
                  <c:v>W</c:v>
                </c:pt>
                <c:pt idx="3">
                  <c:v>B</c:v>
                </c:pt>
                <c:pt idx="4">
                  <c:v>K</c:v>
                </c:pt>
                <c:pt idx="5">
                  <c:v>Z</c:v>
                </c:pt>
                <c:pt idx="6">
                  <c:v>E</c:v>
                </c:pt>
                <c:pt idx="7">
                  <c:v>S</c:v>
                </c:pt>
                <c:pt idx="8">
                  <c:v>A</c:v>
                </c:pt>
                <c:pt idx="9">
                  <c:v>Æ</c:v>
                </c:pt>
                <c:pt idx="10">
                  <c:v>C</c:v>
                </c:pt>
                <c:pt idx="11">
                  <c:v>F</c:v>
                </c:pt>
                <c:pt idx="12">
                  <c:v>G</c:v>
                </c:pt>
                <c:pt idx="13">
                  <c:v>H</c:v>
                </c:pt>
                <c:pt idx="14">
                  <c:v>AB</c:v>
                </c:pt>
                <c:pt idx="15">
                  <c:v>R</c:v>
                </c:pt>
                <c:pt idx="16">
                  <c:v>V</c:v>
                </c:pt>
                <c:pt idx="17">
                  <c:v>T</c:v>
                </c:pt>
                <c:pt idx="18">
                  <c:v>U</c:v>
                </c:pt>
                <c:pt idx="19">
                  <c:v>AA</c:v>
                </c:pt>
                <c:pt idx="20">
                  <c:v>D</c:v>
                </c:pt>
                <c:pt idx="21">
                  <c:v>L</c:v>
                </c:pt>
                <c:pt idx="22">
                  <c:v>Q</c:v>
                </c:pt>
                <c:pt idx="23">
                  <c:v>X</c:v>
                </c:pt>
                <c:pt idx="24">
                  <c:v>M</c:v>
                </c:pt>
                <c:pt idx="25">
                  <c:v>P</c:v>
                </c:pt>
                <c:pt idx="26">
                  <c:v>Y</c:v>
                </c:pt>
                <c:pt idx="27">
                  <c:v>Ø</c:v>
                </c:pt>
                <c:pt idx="28">
                  <c:v>Å</c:v>
                </c:pt>
                <c:pt idx="29">
                  <c:v>2020: VØR</c:v>
                </c:pt>
                <c:pt idx="30">
                  <c:v>2018: VØR</c:v>
                </c:pt>
                <c:pt idx="31">
                  <c:v>N</c:v>
                </c:pt>
                <c:pt idx="32">
                  <c:v>Totalt Storby</c:v>
                </c:pt>
                <c:pt idx="33">
                  <c:v>Totalt Innsikt</c:v>
                </c:pt>
                <c:pt idx="34">
                  <c:v>Totalt SeSammen</c:v>
                </c:pt>
                <c:pt idx="35">
                  <c:v>Totalt RBM20</c:v>
                </c:pt>
              </c:strCache>
            </c:strRef>
          </c:cat>
          <c:val>
            <c:numRef>
              <c:f>'Ark1'!$B$2:$B$37</c:f>
              <c:numCache>
                <c:formatCode>General</c:formatCode>
                <c:ptCount val="36"/>
                <c:pt idx="0">
                  <c:v>82</c:v>
                </c:pt>
                <c:pt idx="1">
                  <c:v>79</c:v>
                </c:pt>
                <c:pt idx="2">
                  <c:v>79</c:v>
                </c:pt>
                <c:pt idx="3">
                  <c:v>78</c:v>
                </c:pt>
                <c:pt idx="4">
                  <c:v>78</c:v>
                </c:pt>
                <c:pt idx="5">
                  <c:v>78</c:v>
                </c:pt>
                <c:pt idx="6">
                  <c:v>77</c:v>
                </c:pt>
                <c:pt idx="7">
                  <c:v>77</c:v>
                </c:pt>
                <c:pt idx="8">
                  <c:v>76</c:v>
                </c:pt>
                <c:pt idx="9">
                  <c:v>76</c:v>
                </c:pt>
                <c:pt idx="10">
                  <c:v>75</c:v>
                </c:pt>
                <c:pt idx="11">
                  <c:v>75</c:v>
                </c:pt>
                <c:pt idx="12">
                  <c:v>75</c:v>
                </c:pt>
                <c:pt idx="13">
                  <c:v>75</c:v>
                </c:pt>
                <c:pt idx="14">
                  <c:v>75</c:v>
                </c:pt>
                <c:pt idx="15">
                  <c:v>74</c:v>
                </c:pt>
                <c:pt idx="16">
                  <c:v>74</c:v>
                </c:pt>
                <c:pt idx="17">
                  <c:v>73</c:v>
                </c:pt>
                <c:pt idx="18">
                  <c:v>73</c:v>
                </c:pt>
                <c:pt idx="19">
                  <c:v>73</c:v>
                </c:pt>
                <c:pt idx="20">
                  <c:v>72</c:v>
                </c:pt>
                <c:pt idx="21">
                  <c:v>72</c:v>
                </c:pt>
                <c:pt idx="22">
                  <c:v>72</c:v>
                </c:pt>
                <c:pt idx="23">
                  <c:v>72</c:v>
                </c:pt>
                <c:pt idx="24">
                  <c:v>71</c:v>
                </c:pt>
                <c:pt idx="25">
                  <c:v>70</c:v>
                </c:pt>
                <c:pt idx="26">
                  <c:v>69</c:v>
                </c:pt>
                <c:pt idx="27">
                  <c:v>68</c:v>
                </c:pt>
                <c:pt idx="28">
                  <c:v>67</c:v>
                </c:pt>
                <c:pt idx="29">
                  <c:v>65</c:v>
                </c:pt>
                <c:pt idx="30">
                  <c:v>61</c:v>
                </c:pt>
                <c:pt idx="31">
                  <c:v>59</c:v>
                </c:pt>
                <c:pt idx="32">
                  <c:v>76</c:v>
                </c:pt>
                <c:pt idx="33">
                  <c:v>74</c:v>
                </c:pt>
                <c:pt idx="34">
                  <c:v>72</c:v>
                </c:pt>
                <c:pt idx="35">
                  <c:v>73</c:v>
                </c:pt>
              </c:numCache>
            </c:numRef>
          </c:val>
          <c:extLst>
            <c:ext xmlns:c16="http://schemas.microsoft.com/office/drawing/2014/chart" uri="{C3380CC4-5D6E-409C-BE32-E72D297353CC}">
              <c16:uniqueId val="{0000000C-E65B-4975-887C-FB461954026F}"/>
            </c:ext>
          </c:extLst>
        </c:ser>
        <c:dLbls>
          <c:showLegendKey val="0"/>
          <c:showVal val="1"/>
          <c:showCatName val="0"/>
          <c:showSerName val="0"/>
          <c:showPercent val="0"/>
          <c:showBubbleSize val="0"/>
        </c:dLbls>
        <c:gapWidth val="150"/>
        <c:axId val="226584064"/>
        <c:axId val="226585600"/>
      </c:barChart>
      <c:catAx>
        <c:axId val="226584064"/>
        <c:scaling>
          <c:orientation val="maxMin"/>
        </c:scaling>
        <c:delete val="0"/>
        <c:axPos val="l"/>
        <c:numFmt formatCode="General" sourceLinked="1"/>
        <c:majorTickMark val="out"/>
        <c:minorTickMark val="none"/>
        <c:tickLblPos val="nextTo"/>
        <c:crossAx val="226585600"/>
        <c:crosses val="autoZero"/>
        <c:auto val="1"/>
        <c:lblAlgn val="ctr"/>
        <c:lblOffset val="100"/>
        <c:noMultiLvlLbl val="0"/>
      </c:catAx>
      <c:valAx>
        <c:axId val="226585600"/>
        <c:scaling>
          <c:orientation val="minMax"/>
          <c:min val="0"/>
        </c:scaling>
        <c:delete val="0"/>
        <c:axPos val="t"/>
        <c:numFmt formatCode="General" sourceLinked="1"/>
        <c:majorTickMark val="out"/>
        <c:minorTickMark val="none"/>
        <c:tickLblPos val="nextTo"/>
        <c:crossAx val="226584064"/>
        <c:crosses val="autoZero"/>
        <c:crossBetween val="between"/>
      </c:valAx>
      <c:spPr>
        <a:noFill/>
        <a:ln w="23797">
          <a:noFill/>
        </a:ln>
      </c:spPr>
    </c:plotArea>
    <c:plotVisOnly val="1"/>
    <c:dispBlanksAs val="gap"/>
    <c:showDLblsOverMax val="0"/>
  </c:chart>
  <c:spPr>
    <a:ln>
      <a:noFill/>
    </a:ln>
  </c:spPr>
  <c:txPr>
    <a:bodyPr/>
    <a:lstStyle/>
    <a:p>
      <a:pPr>
        <a:defRPr sz="1000" b="1"/>
      </a:pPr>
      <a:endParaRPr lang="nb-NO"/>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n-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1159D6-BE29-4F93-ACE7-83BE5C4690C5}" type="datetimeFigureOut">
              <a:rPr lang="nn-NO" smtClean="0"/>
              <a:t>04.06.2020</a:t>
            </a:fld>
            <a:endParaRPr lang="nn-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n-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n-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87A38D-7F14-42E9-AAF6-996CEF8AC961}" type="slidenum">
              <a:rPr lang="nn-NO" smtClean="0"/>
              <a:t>‹#›</a:t>
            </a:fld>
            <a:endParaRPr lang="nn-NO"/>
          </a:p>
        </p:txBody>
      </p:sp>
    </p:spTree>
    <p:extLst>
      <p:ext uri="{BB962C8B-B14F-4D97-AF65-F5344CB8AC3E}">
        <p14:creationId xmlns:p14="http://schemas.microsoft.com/office/powerpoint/2010/main" val="3468620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dirty="0"/>
          </a:p>
        </p:txBody>
      </p:sp>
      <p:sp>
        <p:nvSpPr>
          <p:cNvPr id="4" name="Plassholder for lysbildenummer 3"/>
          <p:cNvSpPr>
            <a:spLocks noGrp="1"/>
          </p:cNvSpPr>
          <p:nvPr>
            <p:ph type="sldNum" sz="quarter" idx="10"/>
          </p:nvPr>
        </p:nvSpPr>
        <p:spPr/>
        <p:txBody>
          <a:bodyPr/>
          <a:lstStyle/>
          <a:p>
            <a:fld id="{D287A38D-7F14-42E9-AAF6-996CEF8AC961}" type="slidenum">
              <a:rPr lang="nn-NO" smtClean="0"/>
              <a:t>2</a:t>
            </a:fld>
            <a:endParaRPr lang="nn-NO"/>
          </a:p>
        </p:txBody>
      </p:sp>
    </p:spTree>
    <p:extLst>
      <p:ext uri="{BB962C8B-B14F-4D97-AF65-F5344CB8AC3E}">
        <p14:creationId xmlns:p14="http://schemas.microsoft.com/office/powerpoint/2010/main" val="1295933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dirty="0"/>
          </a:p>
        </p:txBody>
      </p:sp>
      <p:sp>
        <p:nvSpPr>
          <p:cNvPr id="4" name="Plassholder for lysbildenummer 3"/>
          <p:cNvSpPr>
            <a:spLocks noGrp="1"/>
          </p:cNvSpPr>
          <p:nvPr>
            <p:ph type="sldNum" sz="quarter" idx="10"/>
          </p:nvPr>
        </p:nvSpPr>
        <p:spPr/>
        <p:txBody>
          <a:bodyPr/>
          <a:lstStyle/>
          <a:p>
            <a:fld id="{D287A38D-7F14-42E9-AAF6-996CEF8AC961}" type="slidenum">
              <a:rPr lang="nn-NO" smtClean="0"/>
              <a:t>14</a:t>
            </a:fld>
            <a:endParaRPr lang="nn-NO"/>
          </a:p>
        </p:txBody>
      </p:sp>
    </p:spTree>
    <p:extLst>
      <p:ext uri="{BB962C8B-B14F-4D97-AF65-F5344CB8AC3E}">
        <p14:creationId xmlns:p14="http://schemas.microsoft.com/office/powerpoint/2010/main" val="555535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dirty="0"/>
          </a:p>
        </p:txBody>
      </p:sp>
      <p:sp>
        <p:nvSpPr>
          <p:cNvPr id="4" name="Plassholder for lysbildenummer 3"/>
          <p:cNvSpPr>
            <a:spLocks noGrp="1"/>
          </p:cNvSpPr>
          <p:nvPr>
            <p:ph type="sldNum" sz="quarter" idx="10"/>
          </p:nvPr>
        </p:nvSpPr>
        <p:spPr/>
        <p:txBody>
          <a:bodyPr/>
          <a:lstStyle/>
          <a:p>
            <a:fld id="{D287A38D-7F14-42E9-AAF6-996CEF8AC961}" type="slidenum">
              <a:rPr lang="nn-NO" smtClean="0"/>
              <a:t>17</a:t>
            </a:fld>
            <a:endParaRPr lang="nn-NO"/>
          </a:p>
        </p:txBody>
      </p:sp>
    </p:spTree>
    <p:extLst>
      <p:ext uri="{BB962C8B-B14F-4D97-AF65-F5344CB8AC3E}">
        <p14:creationId xmlns:p14="http://schemas.microsoft.com/office/powerpoint/2010/main" val="2655695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dirty="0"/>
          </a:p>
        </p:txBody>
      </p:sp>
      <p:sp>
        <p:nvSpPr>
          <p:cNvPr id="4" name="Plassholder for lysbildenummer 3"/>
          <p:cNvSpPr>
            <a:spLocks noGrp="1"/>
          </p:cNvSpPr>
          <p:nvPr>
            <p:ph type="sldNum" sz="quarter" idx="10"/>
          </p:nvPr>
        </p:nvSpPr>
        <p:spPr/>
        <p:txBody>
          <a:bodyPr/>
          <a:lstStyle/>
          <a:p>
            <a:fld id="{D287A38D-7F14-42E9-AAF6-996CEF8AC961}" type="slidenum">
              <a:rPr lang="nn-NO" smtClean="0"/>
              <a:t>38</a:t>
            </a:fld>
            <a:endParaRPr lang="nn-NO"/>
          </a:p>
        </p:txBody>
      </p:sp>
    </p:spTree>
    <p:extLst>
      <p:ext uri="{BB962C8B-B14F-4D97-AF65-F5344CB8AC3E}">
        <p14:creationId xmlns:p14="http://schemas.microsoft.com/office/powerpoint/2010/main" val="3009053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dirty="0"/>
          </a:p>
        </p:txBody>
      </p:sp>
      <p:sp>
        <p:nvSpPr>
          <p:cNvPr id="4" name="Plassholder for lysbildenummer 3"/>
          <p:cNvSpPr>
            <a:spLocks noGrp="1"/>
          </p:cNvSpPr>
          <p:nvPr>
            <p:ph type="sldNum" sz="quarter" idx="10"/>
          </p:nvPr>
        </p:nvSpPr>
        <p:spPr/>
        <p:txBody>
          <a:bodyPr/>
          <a:lstStyle/>
          <a:p>
            <a:fld id="{D287A38D-7F14-42E9-AAF6-996CEF8AC961}" type="slidenum">
              <a:rPr lang="nn-NO" smtClean="0"/>
              <a:t>39</a:t>
            </a:fld>
            <a:endParaRPr lang="nn-NO"/>
          </a:p>
        </p:txBody>
      </p:sp>
    </p:spTree>
    <p:extLst>
      <p:ext uri="{BB962C8B-B14F-4D97-AF65-F5344CB8AC3E}">
        <p14:creationId xmlns:p14="http://schemas.microsoft.com/office/powerpoint/2010/main" val="1516623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smtClean="0"/>
              <a:t>Klikk for å redigere tittelstil</a:t>
            </a:r>
            <a:endParaRPr lang="nb-NO"/>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DCB14E7B-57C3-42F6-BBB1-B89FB253CFA8}" type="datetimeFigureOut">
              <a:rPr lang="nb-NO" smtClean="0"/>
              <a:pPr/>
              <a:t>04.06.2020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9BA679D1-934E-4EAA-8B7C-CB32C7867969}" type="slidenum">
              <a:rPr lang="nb-NO" smtClean="0"/>
              <a:pPr/>
              <a:t>‹#›</a:t>
            </a:fld>
            <a:endParaRPr lang="nb-NO"/>
          </a:p>
        </p:txBody>
      </p:sp>
    </p:spTree>
    <p:extLst>
      <p:ext uri="{BB962C8B-B14F-4D97-AF65-F5344CB8AC3E}">
        <p14:creationId xmlns:p14="http://schemas.microsoft.com/office/powerpoint/2010/main" val="3856030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DCB14E7B-57C3-42F6-BBB1-B89FB253CFA8}" type="datetimeFigureOut">
              <a:rPr lang="nb-NO" smtClean="0"/>
              <a:pPr/>
              <a:t>04.06.2020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9BA679D1-934E-4EAA-8B7C-CB32C7867969}" type="slidenum">
              <a:rPr lang="nb-NO" smtClean="0"/>
              <a:pPr/>
              <a:t>‹#›</a:t>
            </a:fld>
            <a:endParaRPr lang="nb-NO"/>
          </a:p>
        </p:txBody>
      </p:sp>
    </p:spTree>
    <p:extLst>
      <p:ext uri="{BB962C8B-B14F-4D97-AF65-F5344CB8AC3E}">
        <p14:creationId xmlns:p14="http://schemas.microsoft.com/office/powerpoint/2010/main" val="1722346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DCB14E7B-57C3-42F6-BBB1-B89FB253CFA8}" type="datetimeFigureOut">
              <a:rPr lang="nb-NO" smtClean="0"/>
              <a:pPr/>
              <a:t>04.06.2020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9BA679D1-934E-4EAA-8B7C-CB32C7867969}" type="slidenum">
              <a:rPr lang="nb-NO" smtClean="0"/>
              <a:pPr/>
              <a:t>‹#›</a:t>
            </a:fld>
            <a:endParaRPr lang="nb-NO"/>
          </a:p>
        </p:txBody>
      </p:sp>
    </p:spTree>
    <p:extLst>
      <p:ext uri="{BB962C8B-B14F-4D97-AF65-F5344CB8AC3E}">
        <p14:creationId xmlns:p14="http://schemas.microsoft.com/office/powerpoint/2010/main" val="2491508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DCB14E7B-57C3-42F6-BBB1-B89FB253CFA8}" type="datetimeFigureOut">
              <a:rPr lang="nb-NO" smtClean="0"/>
              <a:pPr/>
              <a:t>04.06.2020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9BA679D1-934E-4EAA-8B7C-CB32C7867969}" type="slidenum">
              <a:rPr lang="nb-NO" smtClean="0"/>
              <a:pPr/>
              <a:t>‹#›</a:t>
            </a:fld>
            <a:endParaRPr lang="nb-NO"/>
          </a:p>
        </p:txBody>
      </p:sp>
    </p:spTree>
    <p:extLst>
      <p:ext uri="{BB962C8B-B14F-4D97-AF65-F5344CB8AC3E}">
        <p14:creationId xmlns:p14="http://schemas.microsoft.com/office/powerpoint/2010/main" val="1155549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smtClean="0"/>
              <a:t>Klikk for å redigere tittelstil</a:t>
            </a:r>
            <a:endParaRPr lang="nb-NO"/>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DCB14E7B-57C3-42F6-BBB1-B89FB253CFA8}" type="datetimeFigureOut">
              <a:rPr lang="nb-NO" smtClean="0"/>
              <a:pPr/>
              <a:t>04.06.2020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9BA679D1-934E-4EAA-8B7C-CB32C7867969}" type="slidenum">
              <a:rPr lang="nb-NO" smtClean="0"/>
              <a:pPr/>
              <a:t>‹#›</a:t>
            </a:fld>
            <a:endParaRPr lang="nb-NO"/>
          </a:p>
        </p:txBody>
      </p:sp>
    </p:spTree>
    <p:extLst>
      <p:ext uri="{BB962C8B-B14F-4D97-AF65-F5344CB8AC3E}">
        <p14:creationId xmlns:p14="http://schemas.microsoft.com/office/powerpoint/2010/main" val="787730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838200" y="1825625"/>
            <a:ext cx="5181600" cy="435133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6172200" y="1825625"/>
            <a:ext cx="5181600" cy="435133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DCB14E7B-57C3-42F6-BBB1-B89FB253CFA8}" type="datetimeFigureOut">
              <a:rPr lang="nb-NO" smtClean="0"/>
              <a:pPr/>
              <a:t>04.06.2020</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9BA679D1-934E-4EAA-8B7C-CB32C7867969}" type="slidenum">
              <a:rPr lang="nb-NO" smtClean="0"/>
              <a:pPr/>
              <a:t>‹#›</a:t>
            </a:fld>
            <a:endParaRPr lang="nb-NO"/>
          </a:p>
        </p:txBody>
      </p:sp>
    </p:spTree>
    <p:extLst>
      <p:ext uri="{BB962C8B-B14F-4D97-AF65-F5344CB8AC3E}">
        <p14:creationId xmlns:p14="http://schemas.microsoft.com/office/powerpoint/2010/main" val="3235788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smtClean="0"/>
              <a:t>Klikk for å redigere tittelstil</a:t>
            </a:r>
            <a:endParaRPr lang="nb-NO"/>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DCB14E7B-57C3-42F6-BBB1-B89FB253CFA8}" type="datetimeFigureOut">
              <a:rPr lang="nb-NO" smtClean="0"/>
              <a:pPr/>
              <a:t>04.06.2020</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9BA679D1-934E-4EAA-8B7C-CB32C7867969}" type="slidenum">
              <a:rPr lang="nb-NO" smtClean="0"/>
              <a:pPr/>
              <a:t>‹#›</a:t>
            </a:fld>
            <a:endParaRPr lang="nb-NO"/>
          </a:p>
        </p:txBody>
      </p:sp>
    </p:spTree>
    <p:extLst>
      <p:ext uri="{BB962C8B-B14F-4D97-AF65-F5344CB8AC3E}">
        <p14:creationId xmlns:p14="http://schemas.microsoft.com/office/powerpoint/2010/main" val="701378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DCB14E7B-57C3-42F6-BBB1-B89FB253CFA8}" type="datetimeFigureOut">
              <a:rPr lang="nb-NO" smtClean="0"/>
              <a:pPr/>
              <a:t>04.06.2020</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9BA679D1-934E-4EAA-8B7C-CB32C7867969}" type="slidenum">
              <a:rPr lang="nb-NO" smtClean="0"/>
              <a:pPr/>
              <a:t>‹#›</a:t>
            </a:fld>
            <a:endParaRPr lang="nb-NO"/>
          </a:p>
        </p:txBody>
      </p:sp>
    </p:spTree>
    <p:extLst>
      <p:ext uri="{BB962C8B-B14F-4D97-AF65-F5344CB8AC3E}">
        <p14:creationId xmlns:p14="http://schemas.microsoft.com/office/powerpoint/2010/main" val="1133698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DCB14E7B-57C3-42F6-BBB1-B89FB253CFA8}" type="datetimeFigureOut">
              <a:rPr lang="nb-NO" smtClean="0"/>
              <a:pPr/>
              <a:t>04.06.2020</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9BA679D1-934E-4EAA-8B7C-CB32C7867969}" type="slidenum">
              <a:rPr lang="nb-NO" smtClean="0"/>
              <a:pPr/>
              <a:t>‹#›</a:t>
            </a:fld>
            <a:endParaRPr lang="nb-NO"/>
          </a:p>
        </p:txBody>
      </p:sp>
    </p:spTree>
    <p:extLst>
      <p:ext uri="{BB962C8B-B14F-4D97-AF65-F5344CB8AC3E}">
        <p14:creationId xmlns:p14="http://schemas.microsoft.com/office/powerpoint/2010/main" val="296898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DCB14E7B-57C3-42F6-BBB1-B89FB253CFA8}" type="datetimeFigureOut">
              <a:rPr lang="nb-NO" smtClean="0"/>
              <a:pPr/>
              <a:t>04.06.2020</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9BA679D1-934E-4EAA-8B7C-CB32C7867969}" type="slidenum">
              <a:rPr lang="nb-NO" smtClean="0"/>
              <a:pPr/>
              <a:t>‹#›</a:t>
            </a:fld>
            <a:endParaRPr lang="nb-NO"/>
          </a:p>
        </p:txBody>
      </p:sp>
    </p:spTree>
    <p:extLst>
      <p:ext uri="{BB962C8B-B14F-4D97-AF65-F5344CB8AC3E}">
        <p14:creationId xmlns:p14="http://schemas.microsoft.com/office/powerpoint/2010/main" val="2626995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DCB14E7B-57C3-42F6-BBB1-B89FB253CFA8}" type="datetimeFigureOut">
              <a:rPr lang="nb-NO" smtClean="0"/>
              <a:pPr/>
              <a:t>04.06.2020</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9BA679D1-934E-4EAA-8B7C-CB32C7867969}" type="slidenum">
              <a:rPr lang="nb-NO" smtClean="0"/>
              <a:pPr/>
              <a:t>‹#›</a:t>
            </a:fld>
            <a:endParaRPr lang="nb-NO"/>
          </a:p>
        </p:txBody>
      </p:sp>
    </p:spTree>
    <p:extLst>
      <p:ext uri="{BB962C8B-B14F-4D97-AF65-F5344CB8AC3E}">
        <p14:creationId xmlns:p14="http://schemas.microsoft.com/office/powerpoint/2010/main" val="3738892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B14E7B-57C3-42F6-BBB1-B89FB253CFA8}" type="datetimeFigureOut">
              <a:rPr lang="nb-NO" smtClean="0"/>
              <a:pPr/>
              <a:t>04.06.2020</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A679D1-934E-4EAA-8B7C-CB32C7867969}" type="slidenum">
              <a:rPr lang="nb-NO" smtClean="0"/>
              <a:pPr/>
              <a:t>‹#›</a:t>
            </a:fld>
            <a:endParaRPr lang="nb-NO"/>
          </a:p>
        </p:txBody>
      </p:sp>
    </p:spTree>
    <p:extLst>
      <p:ext uri="{BB962C8B-B14F-4D97-AF65-F5344CB8AC3E}">
        <p14:creationId xmlns:p14="http://schemas.microsoft.com/office/powerpoint/2010/main" val="391911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Bilde 3"/>
          <p:cNvPicPr/>
          <p:nvPr/>
        </p:nvPicPr>
        <p:blipFill>
          <a:blip r:embed="rId3" cstate="print"/>
          <a:srcRect/>
          <a:stretch>
            <a:fillRect/>
          </a:stretch>
        </p:blipFill>
        <p:spPr bwMode="auto">
          <a:xfrm>
            <a:off x="4604585" y="3835023"/>
            <a:ext cx="2643939" cy="506730"/>
          </a:xfrm>
          <a:prstGeom prst="rect">
            <a:avLst/>
          </a:prstGeom>
          <a:noFill/>
          <a:ln w="9525">
            <a:noFill/>
            <a:miter lim="800000"/>
            <a:headEnd/>
            <a:tailEnd/>
          </a:ln>
        </p:spPr>
      </p:pic>
    </p:spTree>
    <p:extLst>
      <p:ext uri="{BB962C8B-B14F-4D97-AF65-F5344CB8AC3E}">
        <p14:creationId xmlns:p14="http://schemas.microsoft.com/office/powerpoint/2010/main" val="12217412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smtClean="0"/>
              <a:t>Tilleggs-spørsmål</a:t>
            </a:r>
            <a:endParaRPr lang="nn-NO" b="1" dirty="0"/>
          </a:p>
        </p:txBody>
      </p:sp>
      <p:sp>
        <p:nvSpPr>
          <p:cNvPr id="3" name="Plassholder for innhold 2"/>
          <p:cNvSpPr>
            <a:spLocks noGrp="1"/>
          </p:cNvSpPr>
          <p:nvPr>
            <p:ph idx="1"/>
          </p:nvPr>
        </p:nvSpPr>
        <p:spPr>
          <a:xfrm>
            <a:off x="838200" y="1546389"/>
            <a:ext cx="10515600" cy="4668674"/>
          </a:xfrm>
        </p:spPr>
        <p:txBody>
          <a:bodyPr>
            <a:normAutofit/>
          </a:bodyPr>
          <a:lstStyle/>
          <a:p>
            <a:r>
              <a:rPr lang="nb-NO" dirty="0" smtClean="0"/>
              <a:t>Av farlig </a:t>
            </a:r>
            <a:r>
              <a:rPr lang="nb-NO" dirty="0"/>
              <a:t>avfall man har i egen husholdning </a:t>
            </a:r>
            <a:endParaRPr lang="nb-NO" dirty="0" smtClean="0"/>
          </a:p>
          <a:p>
            <a:pPr marL="0" indent="0">
              <a:buNone/>
            </a:pPr>
            <a:r>
              <a:rPr lang="nb-NO" dirty="0"/>
              <a:t> </a:t>
            </a:r>
            <a:r>
              <a:rPr lang="nb-NO" dirty="0" smtClean="0"/>
              <a:t> nevnes </a:t>
            </a:r>
            <a:r>
              <a:rPr lang="nb-NO" dirty="0"/>
              <a:t>i størst grad; </a:t>
            </a:r>
            <a:r>
              <a:rPr lang="nb-NO" i="1" dirty="0"/>
              <a:t>batteri, malingsspann </a:t>
            </a:r>
            <a:r>
              <a:rPr lang="nb-NO" dirty="0"/>
              <a:t>samt </a:t>
            </a:r>
            <a:r>
              <a:rPr lang="nb-NO" i="1" dirty="0"/>
              <a:t>lyspærer og lysrør. </a:t>
            </a:r>
            <a:endParaRPr lang="nn-NO" dirty="0"/>
          </a:p>
          <a:p>
            <a:r>
              <a:rPr lang="nb-NO" dirty="0" smtClean="0"/>
              <a:t>På </a:t>
            </a:r>
            <a:r>
              <a:rPr lang="nb-NO" dirty="0"/>
              <a:t>spørsmål om hvordan VØR best kan legge til rette for at mer farlig avfall blir samlet inn, så er </a:t>
            </a:r>
            <a:r>
              <a:rPr lang="nb-NO" i="1" dirty="0"/>
              <a:t>egen henteordning </a:t>
            </a:r>
            <a:r>
              <a:rPr lang="nb-NO" dirty="0"/>
              <a:t>samt </a:t>
            </a:r>
            <a:r>
              <a:rPr lang="nb-NO" i="1" dirty="0"/>
              <a:t>innsamlingsaksjoner</a:t>
            </a:r>
            <a:r>
              <a:rPr lang="nb-NO" dirty="0"/>
              <a:t> mest nevnt.</a:t>
            </a:r>
            <a:endParaRPr lang="nn-NO" dirty="0"/>
          </a:p>
          <a:p>
            <a:r>
              <a:rPr lang="nb-NO" dirty="0" smtClean="0"/>
              <a:t>Om </a:t>
            </a:r>
            <a:r>
              <a:rPr lang="nb-NO" dirty="0"/>
              <a:t>lag halvparten av kundene benyttet sist gang gjenvinningsstasjonen for å kvitte seg med elektrisk avfall</a:t>
            </a:r>
            <a:r>
              <a:rPr lang="nb-NO" dirty="0" smtClean="0"/>
              <a:t>.</a:t>
            </a:r>
            <a:endParaRPr lang="nn-NO" dirty="0"/>
          </a:p>
        </p:txBody>
      </p:sp>
      <p:pic>
        <p:nvPicPr>
          <p:cNvPr id="5" name="Bild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23030" y="4692837"/>
            <a:ext cx="3372970" cy="2248647"/>
          </a:xfrm>
          <a:prstGeom prst="rect">
            <a:avLst/>
          </a:prstGeom>
        </p:spPr>
      </p:pic>
    </p:spTree>
    <p:extLst>
      <p:ext uri="{BB962C8B-B14F-4D97-AF65-F5344CB8AC3E}">
        <p14:creationId xmlns:p14="http://schemas.microsoft.com/office/powerpoint/2010/main" val="9457888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b="1" dirty="0" smtClean="0"/>
              <a:t>Andre spørsmål – oppsummert.</a:t>
            </a:r>
            <a:endParaRPr lang="nb-NO" b="1" dirty="0"/>
          </a:p>
        </p:txBody>
      </p:sp>
      <p:sp>
        <p:nvSpPr>
          <p:cNvPr id="4" name="Plassholder for innhold 3"/>
          <p:cNvSpPr>
            <a:spLocks noGrp="1"/>
          </p:cNvSpPr>
          <p:nvPr>
            <p:ph sz="half" idx="2"/>
          </p:nvPr>
        </p:nvSpPr>
        <p:spPr>
          <a:xfrm>
            <a:off x="838200" y="1825625"/>
            <a:ext cx="10515600" cy="4351338"/>
          </a:xfrm>
        </p:spPr>
        <p:txBody>
          <a:bodyPr>
            <a:normAutofit/>
          </a:bodyPr>
          <a:lstStyle/>
          <a:p>
            <a:r>
              <a:rPr lang="nb-NO" dirty="0"/>
              <a:t>Om lag 7 av 10 har benyttet muligheten til å levere tekstil og sko i de ulike tekstilcontainerne. Om lag 7 av 10 er interessert i en egen innsamlingsordning for tekstil.</a:t>
            </a:r>
            <a:endParaRPr lang="nn-NO" dirty="0"/>
          </a:p>
          <a:p>
            <a:r>
              <a:rPr lang="nb-NO" dirty="0"/>
              <a:t> </a:t>
            </a:r>
            <a:endParaRPr lang="nn-NO" dirty="0"/>
          </a:p>
          <a:p>
            <a:r>
              <a:rPr lang="nb-NO" dirty="0"/>
              <a:t>Om lag 7 av 10 kunder er interessert i en egen beholder for plastemballasje.</a:t>
            </a:r>
            <a:endParaRPr lang="nn-NO" dirty="0"/>
          </a:p>
          <a:p>
            <a:r>
              <a:rPr lang="nb-NO" dirty="0"/>
              <a:t> </a:t>
            </a:r>
            <a:endParaRPr lang="nn-NO" dirty="0"/>
          </a:p>
          <a:p>
            <a:r>
              <a:rPr lang="nb-NO" dirty="0"/>
              <a:t>For at folk skal kildesortere mer avfall hjemme nevnes i størst grad </a:t>
            </a:r>
            <a:r>
              <a:rPr lang="nb-NO" i="1" dirty="0"/>
              <a:t>mer informasjon om hva som skjer med avfallet</a:t>
            </a:r>
            <a:r>
              <a:rPr lang="nb-NO" i="1" dirty="0" smtClean="0"/>
              <a:t>.</a:t>
            </a:r>
            <a:endParaRPr lang="nn-NO"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smtClean="0"/>
              <a:t>Så til </a:t>
            </a:r>
            <a:r>
              <a:rPr lang="nb-NO" b="1" dirty="0" err="1" smtClean="0"/>
              <a:t>dei</a:t>
            </a:r>
            <a:r>
              <a:rPr lang="nb-NO" b="1" dirty="0" smtClean="0"/>
              <a:t> interessante </a:t>
            </a:r>
            <a:r>
              <a:rPr lang="nb-NO" b="1" dirty="0" err="1" smtClean="0"/>
              <a:t>detaljane</a:t>
            </a:r>
            <a:r>
              <a:rPr lang="nb-NO" b="1" dirty="0" smtClean="0"/>
              <a:t>.</a:t>
            </a:r>
            <a:endParaRPr lang="nn-NO" b="1" dirty="0"/>
          </a:p>
        </p:txBody>
      </p:sp>
      <p:sp>
        <p:nvSpPr>
          <p:cNvPr id="3" name="Plassholder for innhold 2"/>
          <p:cNvSpPr>
            <a:spLocks noGrp="1"/>
          </p:cNvSpPr>
          <p:nvPr>
            <p:ph sz="half" idx="1"/>
          </p:nvPr>
        </p:nvSpPr>
        <p:spPr/>
        <p:txBody>
          <a:bodyPr/>
          <a:lstStyle/>
          <a:p>
            <a:endParaRPr lang="nn-NO"/>
          </a:p>
        </p:txBody>
      </p:sp>
      <p:sp>
        <p:nvSpPr>
          <p:cNvPr id="4" name="Plassholder for innhold 3"/>
          <p:cNvSpPr>
            <a:spLocks noGrp="1"/>
          </p:cNvSpPr>
          <p:nvPr>
            <p:ph sz="half" idx="2"/>
          </p:nvPr>
        </p:nvSpPr>
        <p:spPr/>
        <p:txBody>
          <a:bodyPr/>
          <a:lstStyle/>
          <a:p>
            <a:endParaRPr lang="nn-NO"/>
          </a:p>
        </p:txBody>
      </p:sp>
    </p:spTree>
    <p:extLst>
      <p:ext uri="{BB962C8B-B14F-4D97-AF65-F5344CB8AC3E}">
        <p14:creationId xmlns:p14="http://schemas.microsoft.com/office/powerpoint/2010/main" val="40168674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419100"/>
            <a:ext cx="10515600" cy="1325563"/>
          </a:xfrm>
        </p:spPr>
        <p:txBody>
          <a:bodyPr>
            <a:noAutofit/>
          </a:bodyPr>
          <a:lstStyle/>
          <a:p>
            <a:r>
              <a:rPr lang="nb-NO" sz="2800" b="1" dirty="0"/>
              <a:t>Spørretekst: Hvor fornøyd eller misfornøyd er du med den jobben som selskapet gjør </a:t>
            </a:r>
            <a:r>
              <a:rPr lang="nb-NO" sz="2800" b="1" dirty="0" smtClean="0"/>
              <a:t> – </a:t>
            </a:r>
            <a:r>
              <a:rPr lang="nb-NO" sz="2800" b="1" dirty="0"/>
              <a:t>totalt sett? </a:t>
            </a:r>
            <a:r>
              <a:rPr lang="nb-NO" sz="2800" b="1" dirty="0" smtClean="0"/>
              <a:t/>
            </a:r>
            <a:br>
              <a:rPr lang="nb-NO" sz="2800" b="1" dirty="0" smtClean="0"/>
            </a:br>
            <a:r>
              <a:rPr lang="nb-NO" sz="2400" b="1" dirty="0" smtClean="0"/>
              <a:t>Liten </a:t>
            </a:r>
            <a:r>
              <a:rPr lang="nb-NO" sz="2400" b="1" dirty="0"/>
              <a:t>forbedring siden 2018; kundene er totalt sett fornøyde</a:t>
            </a:r>
            <a:endParaRPr lang="nn-NO" sz="2400" b="1" dirty="0"/>
          </a:p>
        </p:txBody>
      </p:sp>
      <p:sp>
        <p:nvSpPr>
          <p:cNvPr id="3" name="Plassholder for innhold 2"/>
          <p:cNvSpPr>
            <a:spLocks noGrp="1"/>
          </p:cNvSpPr>
          <p:nvPr>
            <p:ph idx="1"/>
          </p:nvPr>
        </p:nvSpPr>
        <p:spPr>
          <a:xfrm>
            <a:off x="838200" y="1744663"/>
            <a:ext cx="10515600" cy="4769908"/>
          </a:xfrm>
        </p:spPr>
        <p:txBody>
          <a:bodyPr>
            <a:normAutofit/>
          </a:bodyPr>
          <a:lstStyle/>
          <a:p>
            <a:pPr marL="0" indent="0">
              <a:buNone/>
            </a:pPr>
            <a:endParaRPr lang="nb-NO" dirty="0"/>
          </a:p>
          <a:p>
            <a:pPr marL="0" indent="0">
              <a:buNone/>
            </a:pPr>
            <a:endParaRPr lang="nb-NO" dirty="0" smtClean="0"/>
          </a:p>
          <a:p>
            <a:endParaRPr lang="nb-NO" dirty="0" smtClean="0"/>
          </a:p>
          <a:p>
            <a:endParaRPr lang="nb-NO" dirty="0" smtClean="0"/>
          </a:p>
          <a:p>
            <a:endParaRPr lang="nb-NO" dirty="0" smtClean="0"/>
          </a:p>
        </p:txBody>
      </p:sp>
      <p:graphicFrame>
        <p:nvGraphicFramePr>
          <p:cNvPr id="4" name="Objekt 37"/>
          <p:cNvGraphicFramePr>
            <a:graphicFrameLocks noChangeAspect="1"/>
          </p:cNvGraphicFramePr>
          <p:nvPr>
            <p:extLst>
              <p:ext uri="{D42A27DB-BD31-4B8C-83A1-F6EECF244321}">
                <p14:modId xmlns:p14="http://schemas.microsoft.com/office/powerpoint/2010/main" val="3773358023"/>
              </p:ext>
            </p:extLst>
          </p:nvPr>
        </p:nvGraphicFramePr>
        <p:xfrm>
          <a:off x="1106556" y="1744662"/>
          <a:ext cx="8724900" cy="463625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p>
            <a:r>
              <a:rPr lang="nb-NO" sz="3200" b="1" dirty="0" smtClean="0"/>
              <a:t>Spørretekst</a:t>
            </a:r>
            <a:r>
              <a:rPr lang="nb-NO" sz="3200" b="1" dirty="0"/>
              <a:t>: Hvor fornøyd eller misfornøyd er du med oppsamlingssystemet for husholdningsavfallet for din </a:t>
            </a:r>
            <a:r>
              <a:rPr lang="nb-NO" sz="3200" b="1" dirty="0" smtClean="0"/>
              <a:t>bolig?</a:t>
            </a:r>
            <a:r>
              <a:rPr lang="nb-NO" b="1" dirty="0"/>
              <a:t> </a:t>
            </a:r>
            <a:r>
              <a:rPr lang="nb-NO" sz="2800" b="1" dirty="0"/>
              <a:t>Liten forbedring; kundene er fornøyde med oppsamlingssystemet</a:t>
            </a:r>
            <a:r>
              <a:rPr lang="nn-NO" b="1" dirty="0"/>
              <a:t/>
            </a:r>
            <a:br>
              <a:rPr lang="nn-NO" b="1" dirty="0"/>
            </a:br>
            <a:endParaRPr lang="nn-NO" sz="3200" dirty="0"/>
          </a:p>
        </p:txBody>
      </p:sp>
      <p:graphicFrame>
        <p:nvGraphicFramePr>
          <p:cNvPr id="5" name="Objekt 37"/>
          <p:cNvGraphicFramePr>
            <a:graphicFrameLocks noGrp="1" noChangeAspect="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457655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b="1" smtClean="0"/>
              <a:t/>
            </a:r>
            <a:br>
              <a:rPr lang="nb-NO" b="1" smtClean="0"/>
            </a:br>
            <a:r>
              <a:rPr lang="nb-NO" b="1" smtClean="0"/>
              <a:t>Spørretekst</a:t>
            </a:r>
            <a:r>
              <a:rPr lang="nb-NO" b="1" dirty="0"/>
              <a:t>: Hva er de viktigste årsakene til at du er misfornøyd med oppsamlingssystemet</a:t>
            </a:r>
            <a:r>
              <a:rPr lang="nb-NO" b="1" dirty="0" smtClean="0"/>
              <a:t>?</a:t>
            </a:r>
            <a:br>
              <a:rPr lang="nb-NO" b="1" dirty="0" smtClean="0"/>
            </a:br>
            <a:r>
              <a:rPr lang="nb-NO" sz="2700" b="1" dirty="0"/>
              <a:t>Mest nevnt; </a:t>
            </a:r>
            <a:r>
              <a:rPr lang="nb-NO" sz="2700" b="1" i="1" dirty="0"/>
              <a:t>tar for mye plass</a:t>
            </a:r>
            <a:r>
              <a:rPr lang="nn-NO" b="1" dirty="0"/>
              <a:t/>
            </a:r>
            <a:br>
              <a:rPr lang="nn-NO" b="1" dirty="0"/>
            </a:br>
            <a:r>
              <a:rPr lang="nn-NO" dirty="0"/>
              <a:t/>
            </a:r>
            <a:br>
              <a:rPr lang="nn-NO" dirty="0"/>
            </a:br>
            <a:endParaRPr lang="nn-NO" b="1" dirty="0"/>
          </a:p>
        </p:txBody>
      </p:sp>
      <p:graphicFrame>
        <p:nvGraphicFramePr>
          <p:cNvPr id="4" name="Objekt 6"/>
          <p:cNvGraphicFramePr>
            <a:graphicFrameLocks noGrp="1" noChangeAspect="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989647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Oppsamlingssystemet !</a:t>
            </a:r>
            <a:br>
              <a:rPr lang="nb-NO" dirty="0" smtClean="0"/>
            </a:br>
            <a:r>
              <a:rPr lang="nb-NO" dirty="0" smtClean="0"/>
              <a:t>Annet :</a:t>
            </a:r>
            <a:endParaRPr lang="nn-NO" dirty="0"/>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887257251"/>
              </p:ext>
            </p:extLst>
          </p:nvPr>
        </p:nvGraphicFramePr>
        <p:xfrm>
          <a:off x="838200" y="1847851"/>
          <a:ext cx="9791700" cy="3343273"/>
        </p:xfrm>
        <a:graphic>
          <a:graphicData uri="http://schemas.openxmlformats.org/drawingml/2006/table">
            <a:tbl>
              <a:tblPr firstRow="1" firstCol="1" bandRow="1">
                <a:tableStyleId>{5C22544A-7EE6-4342-B048-85BDC9FD1C3A}</a:tableStyleId>
              </a:tblPr>
              <a:tblGrid>
                <a:gridCol w="9791700">
                  <a:extLst>
                    <a:ext uri="{9D8B030D-6E8A-4147-A177-3AD203B41FA5}">
                      <a16:colId xmlns:a16="http://schemas.microsoft.com/office/drawing/2014/main" val="79461770"/>
                    </a:ext>
                  </a:extLst>
                </a:gridCol>
              </a:tblGrid>
              <a:tr h="1114425">
                <a:tc>
                  <a:txBody>
                    <a:bodyPr/>
                    <a:lstStyle/>
                    <a:p>
                      <a:pPr>
                        <a:lnSpc>
                          <a:spcPct val="115000"/>
                        </a:lnSpc>
                        <a:spcAft>
                          <a:spcPts val="0"/>
                        </a:spcAft>
                      </a:pPr>
                      <a:r>
                        <a:rPr lang="nb-NO" sz="1100">
                          <a:effectLst/>
                        </a:rPr>
                        <a:t>For hyppig henting av matavfall, sløsing med ressurser. Jeg tror ikke det er hensiktsmessig at bleier kan kastes i matavfallet</a:t>
                      </a:r>
                      <a:endParaRPr lang="nn-NO" sz="1200">
                        <a:effectLst/>
                        <a:latin typeface="Times New Roman" panose="02020603050405020304" pitchFamily="18" charset="0"/>
                        <a:ea typeface="Times New Roman" panose="02020603050405020304" pitchFamily="18" charset="0"/>
                      </a:endParaRPr>
                    </a:p>
                  </a:txBody>
                  <a:tcPr marL="44450" marR="44450" marT="0" marB="0" anchor="b"/>
                </a:tc>
                <a:extLst>
                  <a:ext uri="{0D108BD9-81ED-4DB2-BD59-A6C34878D82A}">
                    <a16:rowId xmlns:a16="http://schemas.microsoft.com/office/drawing/2014/main" val="4087286081"/>
                  </a:ext>
                </a:extLst>
              </a:tr>
              <a:tr h="557212">
                <a:tc>
                  <a:txBody>
                    <a:bodyPr/>
                    <a:lstStyle/>
                    <a:p>
                      <a:pPr>
                        <a:lnSpc>
                          <a:spcPct val="115000"/>
                        </a:lnSpc>
                        <a:spcAft>
                          <a:spcPts val="0"/>
                        </a:spcAft>
                      </a:pPr>
                      <a:r>
                        <a:rPr lang="nb-NO" sz="1100">
                          <a:effectLst/>
                        </a:rPr>
                        <a:t>Ingen egen dunk for plast, blir bare rot</a:t>
                      </a:r>
                      <a:endParaRPr lang="nn-NO" sz="1200">
                        <a:effectLst/>
                        <a:latin typeface="Times New Roman" panose="02020603050405020304" pitchFamily="18" charset="0"/>
                        <a:ea typeface="Times New Roman" panose="02020603050405020304" pitchFamily="18" charset="0"/>
                      </a:endParaRPr>
                    </a:p>
                  </a:txBody>
                  <a:tcPr marL="44450" marR="44450" marT="0" marB="0" anchor="b"/>
                </a:tc>
                <a:extLst>
                  <a:ext uri="{0D108BD9-81ED-4DB2-BD59-A6C34878D82A}">
                    <a16:rowId xmlns:a16="http://schemas.microsoft.com/office/drawing/2014/main" val="1795932567"/>
                  </a:ext>
                </a:extLst>
              </a:tr>
              <a:tr h="557212">
                <a:tc>
                  <a:txBody>
                    <a:bodyPr/>
                    <a:lstStyle/>
                    <a:p>
                      <a:pPr>
                        <a:lnSpc>
                          <a:spcPct val="115000"/>
                        </a:lnSpc>
                        <a:spcAft>
                          <a:spcPts val="0"/>
                        </a:spcAft>
                      </a:pPr>
                      <a:r>
                        <a:rPr lang="nb-NO" sz="1100">
                          <a:effectLst/>
                        </a:rPr>
                        <a:t>For store dunker, for noen med en liten husstand</a:t>
                      </a:r>
                      <a:endParaRPr lang="nn-NO" sz="1200">
                        <a:effectLst/>
                        <a:latin typeface="Times New Roman" panose="02020603050405020304" pitchFamily="18" charset="0"/>
                        <a:ea typeface="Times New Roman" panose="02020603050405020304" pitchFamily="18" charset="0"/>
                      </a:endParaRPr>
                    </a:p>
                  </a:txBody>
                  <a:tcPr marL="44450" marR="44450" marT="0" marB="0" anchor="b"/>
                </a:tc>
                <a:extLst>
                  <a:ext uri="{0D108BD9-81ED-4DB2-BD59-A6C34878D82A}">
                    <a16:rowId xmlns:a16="http://schemas.microsoft.com/office/drawing/2014/main" val="3281035160"/>
                  </a:ext>
                </a:extLst>
              </a:tr>
              <a:tr h="557212">
                <a:tc>
                  <a:txBody>
                    <a:bodyPr/>
                    <a:lstStyle/>
                    <a:p>
                      <a:pPr>
                        <a:lnSpc>
                          <a:spcPct val="115000"/>
                        </a:lnSpc>
                        <a:spcAft>
                          <a:spcPts val="0"/>
                        </a:spcAft>
                      </a:pPr>
                      <a:r>
                        <a:rPr lang="nb-NO" sz="1100">
                          <a:effectLst/>
                        </a:rPr>
                        <a:t>Jeg synes oppsamlingssystemet er tungvint og at det er for mange bøtter</a:t>
                      </a:r>
                      <a:endParaRPr lang="nn-NO" sz="1200">
                        <a:effectLst/>
                        <a:latin typeface="Times New Roman" panose="02020603050405020304" pitchFamily="18" charset="0"/>
                        <a:ea typeface="Times New Roman" panose="02020603050405020304" pitchFamily="18" charset="0"/>
                      </a:endParaRPr>
                    </a:p>
                  </a:txBody>
                  <a:tcPr marL="44450" marR="44450" marT="0" marB="0" anchor="b"/>
                </a:tc>
                <a:extLst>
                  <a:ext uri="{0D108BD9-81ED-4DB2-BD59-A6C34878D82A}">
                    <a16:rowId xmlns:a16="http://schemas.microsoft.com/office/drawing/2014/main" val="746079818"/>
                  </a:ext>
                </a:extLst>
              </a:tr>
              <a:tr h="557212">
                <a:tc>
                  <a:txBody>
                    <a:bodyPr/>
                    <a:lstStyle/>
                    <a:p>
                      <a:pPr>
                        <a:lnSpc>
                          <a:spcPct val="115000"/>
                        </a:lnSpc>
                        <a:spcAft>
                          <a:spcPts val="0"/>
                        </a:spcAft>
                      </a:pPr>
                      <a:r>
                        <a:rPr lang="nb-NO" sz="1100" dirty="0">
                          <a:effectLst/>
                        </a:rPr>
                        <a:t>Vanskelig å få ta k i matavfallsposer</a:t>
                      </a:r>
                      <a:endParaRPr lang="nn-NO" sz="1200" dirty="0">
                        <a:effectLst/>
                        <a:latin typeface="Times New Roman" panose="02020603050405020304" pitchFamily="18" charset="0"/>
                        <a:ea typeface="Times New Roman" panose="02020603050405020304" pitchFamily="18" charset="0"/>
                      </a:endParaRPr>
                    </a:p>
                  </a:txBody>
                  <a:tcPr marL="44450" marR="44450" marT="0" marB="0" anchor="b"/>
                </a:tc>
                <a:extLst>
                  <a:ext uri="{0D108BD9-81ED-4DB2-BD59-A6C34878D82A}">
                    <a16:rowId xmlns:a16="http://schemas.microsoft.com/office/drawing/2014/main" val="2552390572"/>
                  </a:ext>
                </a:extLst>
              </a:tr>
            </a:tbl>
          </a:graphicData>
        </a:graphic>
      </p:graphicFrame>
    </p:spTree>
    <p:extLst>
      <p:ext uri="{BB962C8B-B14F-4D97-AF65-F5344CB8AC3E}">
        <p14:creationId xmlns:p14="http://schemas.microsoft.com/office/powerpoint/2010/main" val="22033552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n-NO" dirty="0"/>
              <a:t/>
            </a:r>
            <a:br>
              <a:rPr lang="nn-NO" dirty="0"/>
            </a:br>
            <a:r>
              <a:rPr lang="nb-NO" sz="3600" b="1" dirty="0" smtClean="0"/>
              <a:t>Spørretekst</a:t>
            </a:r>
            <a:r>
              <a:rPr lang="nb-NO" sz="3600" b="1" dirty="0"/>
              <a:t>: Hvor fornøyd eller misfornøyd er du generelt sett med hentingen av det daglige husholdningsavfallet</a:t>
            </a:r>
            <a:r>
              <a:rPr lang="nb-NO" sz="3600" b="1" dirty="0" smtClean="0"/>
              <a:t>?</a:t>
            </a:r>
            <a:r>
              <a:rPr lang="nn-NO" sz="2700" dirty="0"/>
              <a:t/>
            </a:r>
            <a:br>
              <a:rPr lang="nn-NO" sz="2700" dirty="0"/>
            </a:br>
            <a:r>
              <a:rPr lang="nb-NO" sz="2700" b="1" dirty="0"/>
              <a:t>Liten nedgang; kundene er imidlertid fortsatt fornøyde</a:t>
            </a:r>
            <a:r>
              <a:rPr lang="nn-NO" sz="2700" b="1" dirty="0"/>
              <a:t/>
            </a:r>
            <a:br>
              <a:rPr lang="nn-NO" sz="2700" b="1" dirty="0"/>
            </a:br>
            <a:endParaRPr lang="nn-NO" dirty="0"/>
          </a:p>
        </p:txBody>
      </p:sp>
      <p:graphicFrame>
        <p:nvGraphicFramePr>
          <p:cNvPr id="4" name="Objekt 37"/>
          <p:cNvGraphicFramePr>
            <a:graphicFrameLocks noGrp="1" noChangeAspect="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126970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sz="4000" b="1" dirty="0"/>
              <a:t>Spørretekst: Hva er de viktigste årsakene til at du er misfornøyd med hentingen av avfallet?</a:t>
            </a:r>
            <a:r>
              <a:rPr lang="nn-NO" dirty="0"/>
              <a:t/>
            </a:r>
            <a:br>
              <a:rPr lang="nn-NO" dirty="0"/>
            </a:br>
            <a:endParaRPr lang="nn-NO" dirty="0"/>
          </a:p>
        </p:txBody>
      </p:sp>
      <p:graphicFrame>
        <p:nvGraphicFramePr>
          <p:cNvPr id="4" name="Objekt 6"/>
          <p:cNvGraphicFramePr>
            <a:graphicFrameLocks noGrp="1" noChangeAspect="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11100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smtClean="0"/>
              <a:t>Årsak til at </a:t>
            </a:r>
            <a:r>
              <a:rPr lang="nb-NO" b="1" dirty="0" err="1" smtClean="0"/>
              <a:t>ein</a:t>
            </a:r>
            <a:r>
              <a:rPr lang="nb-NO" b="1" dirty="0" smtClean="0"/>
              <a:t> er misnøgd.</a:t>
            </a:r>
            <a:endParaRPr lang="nn-NO" b="1" dirty="0"/>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1518409393"/>
              </p:ext>
            </p:extLst>
          </p:nvPr>
        </p:nvGraphicFramePr>
        <p:xfrm>
          <a:off x="742950" y="1895474"/>
          <a:ext cx="10610850" cy="4010027"/>
        </p:xfrm>
        <a:graphic>
          <a:graphicData uri="http://schemas.openxmlformats.org/drawingml/2006/table">
            <a:tbl>
              <a:tblPr firstRow="1" firstCol="1" bandRow="1">
                <a:tableStyleId>{5C22544A-7EE6-4342-B048-85BDC9FD1C3A}</a:tableStyleId>
              </a:tblPr>
              <a:tblGrid>
                <a:gridCol w="10610850">
                  <a:extLst>
                    <a:ext uri="{9D8B030D-6E8A-4147-A177-3AD203B41FA5}">
                      <a16:colId xmlns:a16="http://schemas.microsoft.com/office/drawing/2014/main" val="3312192593"/>
                    </a:ext>
                  </a:extLst>
                </a:gridCol>
              </a:tblGrid>
              <a:tr h="668338">
                <a:tc>
                  <a:txBody>
                    <a:bodyPr/>
                    <a:lstStyle/>
                    <a:p>
                      <a:pPr>
                        <a:lnSpc>
                          <a:spcPct val="115000"/>
                        </a:lnSpc>
                        <a:spcAft>
                          <a:spcPts val="0"/>
                        </a:spcAft>
                      </a:pPr>
                      <a:r>
                        <a:rPr lang="nb-NO" sz="1100">
                          <a:effectLst/>
                        </a:rPr>
                        <a:t>Det er upraktisk med rotasjon på hvilket avfall som hentes</a:t>
                      </a:r>
                      <a:endParaRPr lang="nn-NO" sz="1200">
                        <a:effectLst/>
                        <a:latin typeface="Times New Roman" panose="02020603050405020304" pitchFamily="18" charset="0"/>
                        <a:ea typeface="Times New Roman" panose="02020603050405020304" pitchFamily="18" charset="0"/>
                      </a:endParaRPr>
                    </a:p>
                  </a:txBody>
                  <a:tcPr marL="44450" marR="44450" marT="0" marB="0" anchor="b"/>
                </a:tc>
                <a:extLst>
                  <a:ext uri="{0D108BD9-81ED-4DB2-BD59-A6C34878D82A}">
                    <a16:rowId xmlns:a16="http://schemas.microsoft.com/office/drawing/2014/main" val="2505907749"/>
                  </a:ext>
                </a:extLst>
              </a:tr>
              <a:tr h="1336675">
                <a:tc>
                  <a:txBody>
                    <a:bodyPr/>
                    <a:lstStyle/>
                    <a:p>
                      <a:pPr>
                        <a:lnSpc>
                          <a:spcPct val="115000"/>
                        </a:lnSpc>
                        <a:spcAft>
                          <a:spcPts val="0"/>
                        </a:spcAft>
                      </a:pPr>
                      <a:r>
                        <a:rPr lang="nb-NO" sz="1100">
                          <a:effectLst/>
                        </a:rPr>
                        <a:t>For sjelden henting av restavfall. Unødvendig hyppig henting av matavfall (for ressurskrevende)</a:t>
                      </a:r>
                      <a:endParaRPr lang="nn-NO" sz="1200">
                        <a:effectLst/>
                        <a:latin typeface="Times New Roman" panose="02020603050405020304" pitchFamily="18" charset="0"/>
                        <a:ea typeface="Times New Roman" panose="02020603050405020304" pitchFamily="18" charset="0"/>
                      </a:endParaRPr>
                    </a:p>
                  </a:txBody>
                  <a:tcPr marL="44450" marR="44450" marT="0" marB="0" anchor="b"/>
                </a:tc>
                <a:extLst>
                  <a:ext uri="{0D108BD9-81ED-4DB2-BD59-A6C34878D82A}">
                    <a16:rowId xmlns:a16="http://schemas.microsoft.com/office/drawing/2014/main" val="996005329"/>
                  </a:ext>
                </a:extLst>
              </a:tr>
              <a:tr h="668338">
                <a:tc>
                  <a:txBody>
                    <a:bodyPr/>
                    <a:lstStyle/>
                    <a:p>
                      <a:pPr>
                        <a:lnSpc>
                          <a:spcPct val="115000"/>
                        </a:lnSpc>
                        <a:spcAft>
                          <a:spcPts val="0"/>
                        </a:spcAft>
                      </a:pPr>
                      <a:r>
                        <a:rPr lang="nb-NO" sz="1100">
                          <a:effectLst/>
                        </a:rPr>
                        <a:t>Tømmes for sjeldent og det er lukt der</a:t>
                      </a:r>
                      <a:endParaRPr lang="nn-NO" sz="1200">
                        <a:effectLst/>
                        <a:latin typeface="Times New Roman" panose="02020603050405020304" pitchFamily="18" charset="0"/>
                        <a:ea typeface="Times New Roman" panose="02020603050405020304" pitchFamily="18" charset="0"/>
                      </a:endParaRPr>
                    </a:p>
                  </a:txBody>
                  <a:tcPr marL="44450" marR="44450" marT="0" marB="0" anchor="b"/>
                </a:tc>
                <a:extLst>
                  <a:ext uri="{0D108BD9-81ED-4DB2-BD59-A6C34878D82A}">
                    <a16:rowId xmlns:a16="http://schemas.microsoft.com/office/drawing/2014/main" val="2410790235"/>
                  </a:ext>
                </a:extLst>
              </a:tr>
              <a:tr h="668338">
                <a:tc>
                  <a:txBody>
                    <a:bodyPr/>
                    <a:lstStyle/>
                    <a:p>
                      <a:pPr>
                        <a:lnSpc>
                          <a:spcPct val="115000"/>
                        </a:lnSpc>
                        <a:spcAft>
                          <a:spcPts val="0"/>
                        </a:spcAft>
                      </a:pPr>
                      <a:r>
                        <a:rPr lang="nb-NO" sz="1100">
                          <a:effectLst/>
                        </a:rPr>
                        <a:t>Må betale det samme selv om vi har kald kompostordning,</a:t>
                      </a:r>
                      <a:endParaRPr lang="nn-NO" sz="1200">
                        <a:effectLst/>
                        <a:latin typeface="Times New Roman" panose="02020603050405020304" pitchFamily="18" charset="0"/>
                        <a:ea typeface="Times New Roman" panose="02020603050405020304" pitchFamily="18" charset="0"/>
                      </a:endParaRPr>
                    </a:p>
                  </a:txBody>
                  <a:tcPr marL="44450" marR="44450" marT="0" marB="0" anchor="b"/>
                </a:tc>
                <a:extLst>
                  <a:ext uri="{0D108BD9-81ED-4DB2-BD59-A6C34878D82A}">
                    <a16:rowId xmlns:a16="http://schemas.microsoft.com/office/drawing/2014/main" val="59568245"/>
                  </a:ext>
                </a:extLst>
              </a:tr>
              <a:tr h="668338">
                <a:tc>
                  <a:txBody>
                    <a:bodyPr/>
                    <a:lstStyle/>
                    <a:p>
                      <a:pPr>
                        <a:lnSpc>
                          <a:spcPct val="115000"/>
                        </a:lnSpc>
                        <a:spcAft>
                          <a:spcPts val="0"/>
                        </a:spcAft>
                      </a:pPr>
                      <a:r>
                        <a:rPr lang="nb-NO" sz="1100" dirty="0">
                          <a:effectLst/>
                        </a:rPr>
                        <a:t>På restavfall hentes det for sjelden</a:t>
                      </a:r>
                      <a:endParaRPr lang="nn-NO" sz="1200" dirty="0">
                        <a:effectLst/>
                        <a:latin typeface="Times New Roman" panose="02020603050405020304" pitchFamily="18" charset="0"/>
                        <a:ea typeface="Times New Roman" panose="02020603050405020304" pitchFamily="18" charset="0"/>
                      </a:endParaRPr>
                    </a:p>
                  </a:txBody>
                  <a:tcPr marL="44450" marR="44450" marT="0" marB="0" anchor="b"/>
                </a:tc>
                <a:extLst>
                  <a:ext uri="{0D108BD9-81ED-4DB2-BD59-A6C34878D82A}">
                    <a16:rowId xmlns:a16="http://schemas.microsoft.com/office/drawing/2014/main" val="1792664957"/>
                  </a:ext>
                </a:extLst>
              </a:tr>
            </a:tbl>
          </a:graphicData>
        </a:graphic>
      </p:graphicFrame>
    </p:spTree>
    <p:extLst>
      <p:ext uri="{BB962C8B-B14F-4D97-AF65-F5344CB8AC3E}">
        <p14:creationId xmlns:p14="http://schemas.microsoft.com/office/powerpoint/2010/main" val="3098473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365125"/>
            <a:ext cx="10515600" cy="1347134"/>
          </a:xfrm>
        </p:spPr>
        <p:txBody>
          <a:bodyPr>
            <a:normAutofit/>
          </a:bodyPr>
          <a:lstStyle/>
          <a:p>
            <a:pPr algn="ctr"/>
            <a:r>
              <a:rPr lang="nb-NO" sz="4000" b="1" dirty="0" smtClean="0"/>
              <a:t>Kundetilfredsheit undersøking (</a:t>
            </a:r>
            <a:r>
              <a:rPr lang="nb-NO" sz="4000" b="1" dirty="0" err="1" smtClean="0"/>
              <a:t>Kti</a:t>
            </a:r>
            <a:r>
              <a:rPr lang="nb-NO" sz="4000" b="1" dirty="0" smtClean="0"/>
              <a:t>))</a:t>
            </a:r>
            <a:endParaRPr lang="nb-NO" sz="4000" b="1" dirty="0"/>
          </a:p>
        </p:txBody>
      </p:sp>
      <p:pic>
        <p:nvPicPr>
          <p:cNvPr id="1026" name="Picture 2" descr="Q:\Infomateriell\Grafisk profil VØR\DESIGNORIGINALER VØR 2015\Brosjyre 02 - Ny i nabolaget\Links\01_hent_avfall.jpg"/>
          <p:cNvPicPr>
            <a:picLocks noChangeAspect="1" noChangeArrowheads="1"/>
          </p:cNvPicPr>
          <p:nvPr/>
        </p:nvPicPr>
        <p:blipFill>
          <a:blip r:embed="rId3" cstate="print"/>
          <a:srcRect/>
          <a:stretch>
            <a:fillRect/>
          </a:stretch>
        </p:blipFill>
        <p:spPr bwMode="auto">
          <a:xfrm>
            <a:off x="6604809" y="1628775"/>
            <a:ext cx="5040282" cy="4332865"/>
          </a:xfrm>
          <a:prstGeom prst="rect">
            <a:avLst/>
          </a:prstGeom>
          <a:ln>
            <a:noFill/>
          </a:ln>
          <a:effectLst>
            <a:outerShdw blurRad="292100" dist="139700" dir="2700000" algn="tl" rotWithShape="0">
              <a:srgbClr val="333333">
                <a:alpha val="65000"/>
              </a:srgbClr>
            </a:outerShdw>
          </a:effectLst>
        </p:spPr>
      </p:pic>
      <p:sp>
        <p:nvSpPr>
          <p:cNvPr id="5" name="Rektangel 4"/>
          <p:cNvSpPr/>
          <p:nvPr/>
        </p:nvSpPr>
        <p:spPr>
          <a:xfrm>
            <a:off x="756710" y="1458383"/>
            <a:ext cx="5202610" cy="3693319"/>
          </a:xfrm>
          <a:prstGeom prst="rect">
            <a:avLst/>
          </a:prstGeom>
        </p:spPr>
        <p:txBody>
          <a:bodyPr wrap="square">
            <a:spAutoFit/>
          </a:bodyPr>
          <a:lstStyle/>
          <a:p>
            <a:pPr lvl="0"/>
            <a:r>
              <a:rPr lang="nb-NO" dirty="0" smtClean="0"/>
              <a:t>Ureflektert/reflektert </a:t>
            </a:r>
            <a:r>
              <a:rPr lang="nb-NO" dirty="0"/>
              <a:t>total tilfredshet med selskap/kommune</a:t>
            </a:r>
            <a:endParaRPr lang="nn-NO" dirty="0"/>
          </a:p>
          <a:p>
            <a:pPr lvl="0"/>
            <a:r>
              <a:rPr lang="nb-NO" dirty="0" smtClean="0"/>
              <a:t>Tilfredshet </a:t>
            </a:r>
            <a:r>
              <a:rPr lang="nb-NO" dirty="0"/>
              <a:t>blant annet med: </a:t>
            </a:r>
            <a:endParaRPr lang="nn-NO" dirty="0"/>
          </a:p>
          <a:p>
            <a:r>
              <a:rPr lang="nb-NO" dirty="0"/>
              <a:t> </a:t>
            </a:r>
            <a:endParaRPr lang="nn-NO" dirty="0"/>
          </a:p>
          <a:p>
            <a:pPr lvl="1"/>
            <a:r>
              <a:rPr lang="nb-NO" i="1" dirty="0"/>
              <a:t>oppsamlingssystemet</a:t>
            </a:r>
            <a:endParaRPr lang="nn-NO" dirty="0"/>
          </a:p>
          <a:p>
            <a:pPr lvl="1"/>
            <a:r>
              <a:rPr lang="nb-NO" i="1" dirty="0"/>
              <a:t>henteprosedyrer</a:t>
            </a:r>
            <a:endParaRPr lang="nn-NO" dirty="0"/>
          </a:p>
          <a:p>
            <a:pPr lvl="1"/>
            <a:r>
              <a:rPr lang="nb-NO" i="1" dirty="0"/>
              <a:t>innleveringsprosedyrer</a:t>
            </a:r>
            <a:endParaRPr lang="nn-NO" dirty="0"/>
          </a:p>
          <a:p>
            <a:pPr lvl="1"/>
            <a:r>
              <a:rPr lang="nb-NO" i="1" dirty="0"/>
              <a:t>selskapets/kommunens etterbehandling av avfallet</a:t>
            </a:r>
            <a:endParaRPr lang="nn-NO" dirty="0"/>
          </a:p>
          <a:p>
            <a:pPr lvl="1"/>
            <a:r>
              <a:rPr lang="nb-NO" i="1" dirty="0"/>
              <a:t>opplevd respons ved henvendelser</a:t>
            </a:r>
            <a:endParaRPr lang="nn-NO" dirty="0"/>
          </a:p>
          <a:p>
            <a:pPr lvl="1"/>
            <a:r>
              <a:rPr lang="nb-NO" i="1" dirty="0"/>
              <a:t>informasjon</a:t>
            </a:r>
            <a:endParaRPr lang="nn-NO" dirty="0"/>
          </a:p>
          <a:p>
            <a:pPr lvl="1"/>
            <a:r>
              <a:rPr lang="nb-NO" i="1" dirty="0"/>
              <a:t>faktura og betalingsløsninger</a:t>
            </a:r>
            <a:endParaRPr lang="nn-NO" dirty="0"/>
          </a:p>
          <a:p>
            <a:pPr lvl="1"/>
            <a:r>
              <a:rPr lang="nb-NO" i="1" dirty="0" smtClean="0"/>
              <a:t>priser</a:t>
            </a:r>
            <a:endParaRPr lang="nn-NO"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p>
            <a:r>
              <a:rPr lang="nb-NO" sz="2400" b="1" dirty="0"/>
              <a:t>Spørretekst: Det er mulig å levere inn større ting eller større mengder du vil kaste til renovasjonsselskapets/kommunens betjente gjenvinningsstasjoner. Har du benyttet deg av denne muligheten det siste året?</a:t>
            </a:r>
            <a:r>
              <a:rPr lang="nn-NO" sz="2400" dirty="0"/>
              <a:t/>
            </a:r>
            <a:br>
              <a:rPr lang="nn-NO" sz="2400" dirty="0"/>
            </a:br>
            <a:r>
              <a:rPr lang="nb-NO" sz="2400" b="1" dirty="0" smtClean="0"/>
              <a:t>Om </a:t>
            </a:r>
            <a:r>
              <a:rPr lang="nb-NO" sz="2400" b="1" dirty="0"/>
              <a:t>lag 7 av 10 har benyttet seg av gjenvinningsstasjonene</a:t>
            </a:r>
            <a:r>
              <a:rPr lang="nn-NO" sz="2400" b="1" dirty="0"/>
              <a:t/>
            </a:r>
            <a:br>
              <a:rPr lang="nn-NO" sz="2400" b="1" dirty="0"/>
            </a:br>
            <a:endParaRPr lang="nn-NO" sz="2400" dirty="0"/>
          </a:p>
        </p:txBody>
      </p:sp>
      <p:graphicFrame>
        <p:nvGraphicFramePr>
          <p:cNvPr id="4" name="Objekt 37"/>
          <p:cNvGraphicFramePr>
            <a:graphicFrameLocks noGrp="1" noChangeAspect="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386028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sz="3100" b="1" dirty="0"/>
              <a:t>Spørretekst: Hvor fornøyd eller misfornøyd er du med innlevering av avfall til renovasjonsselskapets gjenvinningsstasjoner?</a:t>
            </a:r>
            <a:r>
              <a:rPr lang="nn-NO" dirty="0"/>
              <a:t/>
            </a:r>
            <a:br>
              <a:rPr lang="nn-NO" dirty="0"/>
            </a:br>
            <a:r>
              <a:rPr lang="nb-NO" sz="2700" b="1" dirty="0"/>
              <a:t>Forbedring siden 2018; kundene er meget tilfredse</a:t>
            </a:r>
            <a:r>
              <a:rPr lang="nn-NO" b="1" dirty="0"/>
              <a:t/>
            </a:r>
            <a:br>
              <a:rPr lang="nn-NO" b="1" dirty="0"/>
            </a:br>
            <a:endParaRPr lang="nn-NO" dirty="0"/>
          </a:p>
        </p:txBody>
      </p:sp>
      <p:graphicFrame>
        <p:nvGraphicFramePr>
          <p:cNvPr id="4" name="Objekt 37"/>
          <p:cNvGraphicFramePr>
            <a:graphicFrameLocks noGrp="1" noChangeAspect="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132845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sz="3600" b="1" dirty="0" smtClean="0"/>
              <a:t/>
            </a:r>
            <a:br>
              <a:rPr lang="nb-NO" sz="3600" b="1" dirty="0" smtClean="0"/>
            </a:br>
            <a:r>
              <a:rPr lang="nb-NO" sz="3600" b="1" dirty="0" smtClean="0"/>
              <a:t>Spørretekst</a:t>
            </a:r>
            <a:r>
              <a:rPr lang="nb-NO" sz="3600" b="1" dirty="0"/>
              <a:t>: Har du kjennskap til hva som skjer med avfallet som mottas av renovasjonsselskapet; </a:t>
            </a:r>
            <a:r>
              <a:rPr lang="nb-NO" sz="3600" b="1" dirty="0" err="1"/>
              <a:t>d.v.s</a:t>
            </a:r>
            <a:r>
              <a:rPr lang="nb-NO" sz="3600" b="1" dirty="0"/>
              <a:t>. sluttbehandlingen av avfallet</a:t>
            </a:r>
            <a:r>
              <a:rPr lang="nb-NO" sz="3600" b="1" dirty="0" smtClean="0"/>
              <a:t>?</a:t>
            </a:r>
            <a:r>
              <a:rPr lang="nb-NO" b="1" dirty="0"/>
              <a:t> </a:t>
            </a:r>
            <a:r>
              <a:rPr lang="nb-NO" sz="2700" b="1" dirty="0"/>
              <a:t>Om lag 3 av 10 har kunnskap om sluttbehandlingen av avfallet</a:t>
            </a:r>
            <a:r>
              <a:rPr lang="nn-NO" b="1" dirty="0"/>
              <a:t/>
            </a:r>
            <a:br>
              <a:rPr lang="nn-NO" b="1" dirty="0"/>
            </a:br>
            <a:r>
              <a:rPr lang="nn-NO" dirty="0"/>
              <a:t/>
            </a:r>
            <a:br>
              <a:rPr lang="nn-NO" dirty="0"/>
            </a:br>
            <a:endParaRPr lang="nn-NO" dirty="0"/>
          </a:p>
        </p:txBody>
      </p:sp>
      <p:graphicFrame>
        <p:nvGraphicFramePr>
          <p:cNvPr id="4" name="Objekt 37"/>
          <p:cNvGraphicFramePr>
            <a:graphicFrameLocks noGrp="1" noChangeAspect="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90489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p>
            <a:r>
              <a:rPr lang="nb-NO" sz="2800" b="1" dirty="0"/>
              <a:t>Hvor fornøyd eller misfornøyd er du med renovasjonsselskapets sluttbehandling av avfallet etter at det er samlet sammen; </a:t>
            </a:r>
            <a:r>
              <a:rPr lang="nb-NO" sz="2800" b="1" dirty="0" err="1"/>
              <a:t>d.v.s</a:t>
            </a:r>
            <a:r>
              <a:rPr lang="nb-NO" sz="2800" b="1" dirty="0"/>
              <a:t>. </a:t>
            </a:r>
            <a:r>
              <a:rPr lang="nb-NO" sz="2800" b="1" dirty="0" smtClean="0"/>
              <a:t>gjenbruk, materialgjenvinning</a:t>
            </a:r>
            <a:r>
              <a:rPr lang="nb-NO" sz="2800" b="1" dirty="0"/>
              <a:t>, energigjenvinning osv</a:t>
            </a:r>
            <a:r>
              <a:rPr lang="nb-NO" sz="2800" b="1" dirty="0" smtClean="0"/>
              <a:t>.?</a:t>
            </a:r>
            <a:r>
              <a:rPr lang="nb-NO" b="1" dirty="0"/>
              <a:t> </a:t>
            </a:r>
            <a:r>
              <a:rPr lang="nb-NO" b="1" dirty="0" smtClean="0"/>
              <a:t/>
            </a:r>
            <a:br>
              <a:rPr lang="nb-NO" b="1" dirty="0" smtClean="0"/>
            </a:br>
            <a:r>
              <a:rPr lang="nb-NO" sz="2400" b="1" dirty="0" smtClean="0"/>
              <a:t>Forbedring</a:t>
            </a:r>
            <a:r>
              <a:rPr lang="nb-NO" sz="2400" b="1" dirty="0"/>
              <a:t>; kundene er fortsatt middels tilfredse med sluttbehandlingen</a:t>
            </a:r>
            <a:r>
              <a:rPr lang="nn-NO" sz="2400" b="1" dirty="0"/>
              <a:t/>
            </a:r>
            <a:br>
              <a:rPr lang="nn-NO" sz="2400" b="1" dirty="0"/>
            </a:br>
            <a:endParaRPr lang="nn-NO" sz="2800" dirty="0"/>
          </a:p>
        </p:txBody>
      </p:sp>
      <p:graphicFrame>
        <p:nvGraphicFramePr>
          <p:cNvPr id="4" name="Objekt 37"/>
          <p:cNvGraphicFramePr>
            <a:graphicFrameLocks noGrp="1" noChangeAspect="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675394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sz="3600" b="1" dirty="0"/>
              <a:t>Har du eller noen andre i din husstand vært i kontakt med renovasjonsselskapet i forbindelse med henvendelser vedrørende avfallshåndteringen</a:t>
            </a:r>
            <a:r>
              <a:rPr lang="nb-NO" sz="3600" b="1" dirty="0" smtClean="0"/>
              <a:t>?</a:t>
            </a:r>
            <a:r>
              <a:rPr lang="nn-NO" dirty="0"/>
              <a:t> </a:t>
            </a:r>
            <a:r>
              <a:rPr lang="nn-NO" dirty="0" smtClean="0"/>
              <a:t/>
            </a:r>
            <a:br>
              <a:rPr lang="nn-NO" dirty="0" smtClean="0"/>
            </a:br>
            <a:r>
              <a:rPr lang="nb-NO" sz="2700" dirty="0" smtClean="0"/>
              <a:t>6 </a:t>
            </a:r>
            <a:r>
              <a:rPr lang="nb-NO" sz="2700" dirty="0"/>
              <a:t>av 10 kunder har vært i kontakt med VØR</a:t>
            </a:r>
            <a:r>
              <a:rPr lang="nn-NO" dirty="0"/>
              <a:t/>
            </a:r>
            <a:br>
              <a:rPr lang="nn-NO" dirty="0"/>
            </a:br>
            <a:endParaRPr lang="nn-NO" dirty="0"/>
          </a:p>
        </p:txBody>
      </p:sp>
      <p:graphicFrame>
        <p:nvGraphicFramePr>
          <p:cNvPr id="4" name="Objekt 37"/>
          <p:cNvGraphicFramePr>
            <a:graphicFrameLocks noGrp="1" noChangeAspect="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720509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p>
            <a:r>
              <a:rPr lang="nb-NO" sz="3200" b="1" dirty="0"/>
              <a:t>Hvor fornøyd eller misfornøyd er du generelt med responsen fra renovasjonsselskapet når det gjelder dine henvendelser</a:t>
            </a:r>
            <a:r>
              <a:rPr lang="nb-NO" sz="3200" b="1" dirty="0" smtClean="0"/>
              <a:t>?</a:t>
            </a:r>
            <a:r>
              <a:rPr lang="nb-NO" dirty="0"/>
              <a:t> </a:t>
            </a:r>
            <a:r>
              <a:rPr lang="nb-NO" dirty="0" smtClean="0"/>
              <a:t/>
            </a:r>
            <a:br>
              <a:rPr lang="nb-NO" dirty="0" smtClean="0"/>
            </a:br>
            <a:r>
              <a:rPr lang="nb-NO" sz="2400" b="1" dirty="0" smtClean="0"/>
              <a:t>På </a:t>
            </a:r>
            <a:r>
              <a:rPr lang="nb-NO" sz="2400" b="1" dirty="0"/>
              <a:t>tross av nedgang; kundene er fortsatt fornøyde med responsen</a:t>
            </a:r>
            <a:endParaRPr lang="nn-NO" sz="1600" b="1" dirty="0"/>
          </a:p>
        </p:txBody>
      </p:sp>
      <p:graphicFrame>
        <p:nvGraphicFramePr>
          <p:cNvPr id="4" name="Objekt 37"/>
          <p:cNvGraphicFramePr>
            <a:graphicFrameLocks noGrp="1" noChangeAspect="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30433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sz="3600" b="1" dirty="0"/>
              <a:t>Kan du huske å ha mottatt informasjon fra renovasjonsselskapet om avfallsordningen det siste året</a:t>
            </a:r>
            <a:r>
              <a:rPr lang="nb-NO" sz="3600" b="1" dirty="0" smtClean="0"/>
              <a:t>?</a:t>
            </a:r>
            <a:br>
              <a:rPr lang="nb-NO" sz="3600" b="1" dirty="0" smtClean="0"/>
            </a:br>
            <a:r>
              <a:rPr lang="nb-NO" sz="2700" b="1" dirty="0"/>
              <a:t>9 av 10 kan huske å ha mottatt </a:t>
            </a:r>
            <a:r>
              <a:rPr lang="nb-NO" sz="2700" b="1" dirty="0" smtClean="0"/>
              <a:t>informasjon </a:t>
            </a:r>
            <a:r>
              <a:rPr lang="nb-NO" sz="2700" b="1" dirty="0"/>
              <a:t>fra VØR</a:t>
            </a:r>
            <a:r>
              <a:rPr lang="nn-NO" b="1" dirty="0"/>
              <a:t/>
            </a:r>
            <a:br>
              <a:rPr lang="nn-NO" b="1" dirty="0"/>
            </a:br>
            <a:endParaRPr lang="nn-NO" sz="3600" dirty="0"/>
          </a:p>
        </p:txBody>
      </p:sp>
      <p:graphicFrame>
        <p:nvGraphicFramePr>
          <p:cNvPr id="4" name="Objekt 37"/>
          <p:cNvGraphicFramePr>
            <a:graphicFrameLocks noGrp="1" noChangeAspect="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368811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p>
            <a:r>
              <a:rPr lang="nb-NO" sz="3200" b="1" dirty="0"/>
              <a:t>Hvor fornøyd eller misfornøyd er du generelt med informasjonen fra renovasjonsselskapet om avfallsordningen</a:t>
            </a:r>
            <a:r>
              <a:rPr lang="nb-NO" sz="3200" b="1" dirty="0" smtClean="0"/>
              <a:t>?</a:t>
            </a:r>
            <a:r>
              <a:rPr lang="nb-NO" b="1" dirty="0"/>
              <a:t> </a:t>
            </a:r>
            <a:r>
              <a:rPr lang="nb-NO" sz="2400" b="1" dirty="0"/>
              <a:t>Liten forbedring; kundene er tilfredse med informasjonen</a:t>
            </a:r>
            <a:r>
              <a:rPr lang="nn-NO" b="1" dirty="0"/>
              <a:t/>
            </a:r>
            <a:br>
              <a:rPr lang="nn-NO" b="1" dirty="0"/>
            </a:br>
            <a:endParaRPr lang="nn-NO" sz="3200" dirty="0"/>
          </a:p>
        </p:txBody>
      </p:sp>
      <p:graphicFrame>
        <p:nvGraphicFramePr>
          <p:cNvPr id="4" name="Objekt 37"/>
          <p:cNvGraphicFramePr>
            <a:graphicFrameLocks noGrp="1" noChangeAspect="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904502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2800" b="1" dirty="0"/>
              <a:t>Har du lagt merke til fakturaen for betaling av </a:t>
            </a:r>
            <a:r>
              <a:rPr lang="nb-NO" sz="2800" b="1" dirty="0" smtClean="0"/>
              <a:t>renovasjonstjenestene?</a:t>
            </a:r>
            <a:r>
              <a:rPr lang="nn-NO" dirty="0" smtClean="0"/>
              <a:t> </a:t>
            </a:r>
            <a:br>
              <a:rPr lang="nn-NO" dirty="0" smtClean="0"/>
            </a:br>
            <a:r>
              <a:rPr lang="nb-NO" sz="2400" dirty="0" smtClean="0"/>
              <a:t>7 </a:t>
            </a:r>
            <a:r>
              <a:rPr lang="nb-NO" sz="2400" dirty="0"/>
              <a:t>av 10 kunder har lagt merke til fakturaen</a:t>
            </a:r>
            <a:endParaRPr lang="nn-NO" sz="1400" dirty="0"/>
          </a:p>
        </p:txBody>
      </p:sp>
      <p:graphicFrame>
        <p:nvGraphicFramePr>
          <p:cNvPr id="4" name="Objekt 37"/>
          <p:cNvGraphicFramePr>
            <a:graphicFrameLocks noGrp="1" noChangeAspect="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072209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sz="3600" b="1" dirty="0"/>
              <a:t>Hvor fornøyd eller misfornøyd er du med betalingsopplegget for renovasjonstjenestene</a:t>
            </a:r>
            <a:r>
              <a:rPr lang="nb-NO" sz="3600" b="1" dirty="0" smtClean="0"/>
              <a:t>?</a:t>
            </a:r>
            <a:r>
              <a:rPr lang="nb-NO" dirty="0"/>
              <a:t> </a:t>
            </a:r>
            <a:r>
              <a:rPr lang="nn-NO" dirty="0"/>
              <a:t/>
            </a:r>
            <a:br>
              <a:rPr lang="nn-NO" dirty="0"/>
            </a:br>
            <a:r>
              <a:rPr lang="nb-NO" sz="2700" b="1" dirty="0"/>
              <a:t>Forbedring siden 2018; kundene er tilfredse med betalingsopplegget</a:t>
            </a:r>
            <a:r>
              <a:rPr lang="nn-NO" b="1" dirty="0"/>
              <a:t/>
            </a:r>
            <a:br>
              <a:rPr lang="nn-NO" b="1" dirty="0"/>
            </a:br>
            <a:endParaRPr lang="nn-NO" dirty="0"/>
          </a:p>
        </p:txBody>
      </p:sp>
      <p:graphicFrame>
        <p:nvGraphicFramePr>
          <p:cNvPr id="4" name="Objekt 37"/>
          <p:cNvGraphicFramePr>
            <a:graphicFrameLocks noGrp="1" noChangeAspect="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830277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Kva inngår i undersøkinga ?</a:t>
            </a:r>
            <a:endParaRPr lang="nn-NO" dirty="0"/>
          </a:p>
        </p:txBody>
      </p:sp>
      <p:pic>
        <p:nvPicPr>
          <p:cNvPr id="4" name="Plassholder for innhold 3"/>
          <p:cNvPicPr>
            <a:picLocks noGrp="1"/>
          </p:cNvPicPr>
          <p:nvPr>
            <p:ph idx="1"/>
          </p:nvPr>
        </p:nvPicPr>
        <p:blipFill>
          <a:blip r:embed="rId2" cstate="print"/>
          <a:srcRect/>
          <a:stretch>
            <a:fillRect/>
          </a:stretch>
        </p:blipFill>
        <p:spPr bwMode="auto">
          <a:xfrm>
            <a:off x="760028" y="1939925"/>
            <a:ext cx="9090794" cy="4351338"/>
          </a:xfrm>
          <a:prstGeom prst="rect">
            <a:avLst/>
          </a:prstGeom>
          <a:noFill/>
          <a:ln w="9525">
            <a:noFill/>
            <a:miter lim="800000"/>
            <a:headEnd/>
            <a:tailEnd/>
          </a:ln>
          <a:effectLst/>
        </p:spPr>
      </p:pic>
    </p:spTree>
    <p:extLst>
      <p:ext uri="{BB962C8B-B14F-4D97-AF65-F5344CB8AC3E}">
        <p14:creationId xmlns:p14="http://schemas.microsoft.com/office/powerpoint/2010/main" val="3179786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600" b="1" dirty="0"/>
              <a:t>Omtrent hvor mye betaler du for avfallstjenestene pr. år</a:t>
            </a:r>
            <a:r>
              <a:rPr lang="nb-NO" sz="3600" b="1" dirty="0" smtClean="0"/>
              <a:t>?</a:t>
            </a:r>
            <a:r>
              <a:rPr lang="nb-NO" sz="3600" b="1" dirty="0"/>
              <a:t> </a:t>
            </a:r>
            <a:r>
              <a:rPr lang="nb-NO" sz="2700" b="1" dirty="0"/>
              <a:t>Om lag halvparten mener at de betaler mellom kr 2.000 og 5.000</a:t>
            </a:r>
            <a:endParaRPr lang="nn-NO" sz="2700" b="1" dirty="0"/>
          </a:p>
        </p:txBody>
      </p:sp>
      <p:graphicFrame>
        <p:nvGraphicFramePr>
          <p:cNvPr id="4" name="Objekt 37"/>
          <p:cNvGraphicFramePr>
            <a:graphicFrameLocks noGrp="1" noChangeAspect="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91529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sz="3600" b="1" dirty="0"/>
              <a:t>Hvor fornøyd eller misfornøyd er du med prisene på renovasjonstjenestene</a:t>
            </a:r>
            <a:r>
              <a:rPr lang="nb-NO" sz="3600" b="1" dirty="0" smtClean="0"/>
              <a:t>?</a:t>
            </a:r>
            <a:r>
              <a:rPr lang="nb-NO" dirty="0"/>
              <a:t> </a:t>
            </a:r>
            <a:r>
              <a:rPr lang="nn-NO" dirty="0"/>
              <a:t/>
            </a:r>
            <a:br>
              <a:rPr lang="nn-NO" dirty="0"/>
            </a:br>
            <a:r>
              <a:rPr lang="nb-NO" sz="2700" b="1" dirty="0"/>
              <a:t>Nedgang; kundene er </a:t>
            </a:r>
            <a:r>
              <a:rPr lang="nb-NO" sz="2700" b="1" i="1" dirty="0"/>
              <a:t>ikke</a:t>
            </a:r>
            <a:r>
              <a:rPr lang="nb-NO" sz="2700" b="1" dirty="0"/>
              <a:t> fornøyde med prisene</a:t>
            </a:r>
            <a:r>
              <a:rPr lang="nn-NO" b="1" dirty="0"/>
              <a:t/>
            </a:r>
            <a:br>
              <a:rPr lang="nn-NO" b="1" dirty="0"/>
            </a:br>
            <a:endParaRPr lang="nn-NO" dirty="0"/>
          </a:p>
        </p:txBody>
      </p:sp>
      <p:graphicFrame>
        <p:nvGraphicFramePr>
          <p:cNvPr id="4" name="Objekt 37"/>
          <p:cNvGraphicFramePr>
            <a:graphicFrameLocks noGrp="1" noChangeAspect="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868039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t>Hva er de viktigste årsakene til at du er misfornøyd med prisene på avfallstjenestene?</a:t>
            </a:r>
            <a:endParaRPr lang="nn-NO" dirty="0"/>
          </a:p>
        </p:txBody>
      </p:sp>
      <p:graphicFrame>
        <p:nvGraphicFramePr>
          <p:cNvPr id="4" name="Objekt 6"/>
          <p:cNvGraphicFramePr>
            <a:graphicFrameLocks noGrp="1" noChangeAspect="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465144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t>Hva slags farlig avfall har du i husholdet ditt?</a:t>
            </a:r>
            <a:endParaRPr lang="nn-NO" dirty="0"/>
          </a:p>
        </p:txBody>
      </p:sp>
      <p:graphicFrame>
        <p:nvGraphicFramePr>
          <p:cNvPr id="4" name="Plassholder for innhold 3"/>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11921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t>Hvordan kan VØR best legge til rette for at mer farlig avfall blir samlet inn?</a:t>
            </a:r>
            <a:endParaRPr lang="nn-NO" dirty="0"/>
          </a:p>
        </p:txBody>
      </p:sp>
      <p:graphicFrame>
        <p:nvGraphicFramePr>
          <p:cNvPr id="4" name="Plassholder for innhold 3"/>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050091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sz="3100" b="1" dirty="0" smtClean="0"/>
              <a:t>Hvordan </a:t>
            </a:r>
            <a:r>
              <a:rPr lang="nb-NO" sz="3100" b="1" dirty="0"/>
              <a:t>kvittet du deg sist gang med elektrisk avfall slik som mobiltelefon, hvitevarer, TV\datamaskin\radio, lamper eller andre lys?</a:t>
            </a:r>
            <a:r>
              <a:rPr lang="nn-NO" dirty="0"/>
              <a:t/>
            </a:r>
            <a:br>
              <a:rPr lang="nn-NO" dirty="0"/>
            </a:br>
            <a:endParaRPr lang="nn-NO" dirty="0"/>
          </a:p>
        </p:txBody>
      </p:sp>
      <p:graphicFrame>
        <p:nvGraphicFramePr>
          <p:cNvPr id="4" name="Plassholder for innhold 3"/>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938021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p>
            <a:r>
              <a:rPr lang="nb-NO" sz="2800" b="1" dirty="0"/>
              <a:t>Det er mulig å levere tekstil og sko i tekstilcontainere som er plassert rundt i kommunen og på miljøstasjonen. Har du benyttet deg av denne muligheten det siste året? </a:t>
            </a:r>
            <a:r>
              <a:rPr lang="nb-NO" sz="2400" dirty="0"/>
              <a:t>7 av 10 kunder har benyttet seg av denne muligheten</a:t>
            </a:r>
            <a:endParaRPr lang="nn-NO" sz="1400" dirty="0"/>
          </a:p>
        </p:txBody>
      </p:sp>
      <p:graphicFrame>
        <p:nvGraphicFramePr>
          <p:cNvPr id="4" name="Plassholder for innhold 3"/>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618765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p>
            <a:r>
              <a:rPr lang="nb-NO" sz="2800" b="1" dirty="0"/>
              <a:t>Frem mot 2025 vil det bli økt fokus på sortering og materialgjenvinning av tekstil fra husholdninger. Hvor interessert er du i en egen innsamlingsordning for tekstil? </a:t>
            </a:r>
            <a:r>
              <a:rPr lang="nb-NO" sz="2800" b="1" dirty="0" smtClean="0"/>
              <a:t/>
            </a:r>
            <a:br>
              <a:rPr lang="nb-NO" sz="2800" b="1" dirty="0" smtClean="0"/>
            </a:br>
            <a:r>
              <a:rPr lang="nb-NO" sz="2400" dirty="0"/>
              <a:t>7 av 10 er interessert i en egen innsamlingsordning for tekstil</a:t>
            </a:r>
            <a:endParaRPr lang="nn-NO" sz="2800" dirty="0"/>
          </a:p>
        </p:txBody>
      </p:sp>
      <p:graphicFrame>
        <p:nvGraphicFramePr>
          <p:cNvPr id="4" name="Plassholder for innhold 3"/>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215875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sz="2700" b="1" dirty="0"/>
              <a:t>For å nå framtidige materialgjenvinningsmål må stadig mer avfall sorteres i husholdninger. Dette gjelder også plastemballasje. Hvor interessert er du i en egen beholder for plastemballasje?</a:t>
            </a:r>
            <a:r>
              <a:rPr lang="nb-NO" b="1" dirty="0"/>
              <a:t> </a:t>
            </a:r>
            <a:r>
              <a:rPr lang="nb-NO" b="1" dirty="0" smtClean="0"/>
              <a:t/>
            </a:r>
            <a:br>
              <a:rPr lang="nb-NO" b="1" dirty="0" smtClean="0"/>
            </a:br>
            <a:r>
              <a:rPr lang="nb-NO" sz="2700" dirty="0"/>
              <a:t>7 av 10 er interessert i en egen beholder for plastemballasje</a:t>
            </a:r>
            <a:endParaRPr lang="nn-NO" sz="2700" dirty="0"/>
          </a:p>
        </p:txBody>
      </p:sp>
      <p:graphicFrame>
        <p:nvGraphicFramePr>
          <p:cNvPr id="4" name="Plassholder for innhold 3"/>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403382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200" b="1" dirty="0"/>
              <a:t>Hva tror du skal til for at folk skal kildesortere mer avfall hjemme? </a:t>
            </a:r>
            <a:endParaRPr lang="nn-NO" sz="3200" dirty="0"/>
          </a:p>
        </p:txBody>
      </p:sp>
      <p:graphicFrame>
        <p:nvGraphicFramePr>
          <p:cNvPr id="4" name="Plassholder for innhold 3"/>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84199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t>Regresjonsmodell - kundetilfredshet VØR</a:t>
            </a:r>
            <a:endParaRPr lang="nn-NO" b="1" dirty="0"/>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267088577"/>
              </p:ext>
            </p:extLst>
          </p:nvPr>
        </p:nvGraphicFramePr>
        <p:xfrm>
          <a:off x="1038227" y="1690687"/>
          <a:ext cx="7897811" cy="2881315"/>
        </p:xfrm>
        <a:graphic>
          <a:graphicData uri="http://schemas.openxmlformats.org/drawingml/2006/table">
            <a:tbl>
              <a:tblPr firstRow="1" firstCol="1" bandRow="1">
                <a:tableStyleId>{5C22544A-7EE6-4342-B048-85BDC9FD1C3A}</a:tableStyleId>
              </a:tblPr>
              <a:tblGrid>
                <a:gridCol w="5293167">
                  <a:extLst>
                    <a:ext uri="{9D8B030D-6E8A-4147-A177-3AD203B41FA5}">
                      <a16:colId xmlns:a16="http://schemas.microsoft.com/office/drawing/2014/main" val="672342656"/>
                    </a:ext>
                  </a:extLst>
                </a:gridCol>
                <a:gridCol w="1354415">
                  <a:extLst>
                    <a:ext uri="{9D8B030D-6E8A-4147-A177-3AD203B41FA5}">
                      <a16:colId xmlns:a16="http://schemas.microsoft.com/office/drawing/2014/main" val="3889558375"/>
                    </a:ext>
                  </a:extLst>
                </a:gridCol>
                <a:gridCol w="1250229">
                  <a:extLst>
                    <a:ext uri="{9D8B030D-6E8A-4147-A177-3AD203B41FA5}">
                      <a16:colId xmlns:a16="http://schemas.microsoft.com/office/drawing/2014/main" val="1623649078"/>
                    </a:ext>
                  </a:extLst>
                </a:gridCol>
              </a:tblGrid>
              <a:tr h="677903">
                <a:tc>
                  <a:txBody>
                    <a:bodyPr/>
                    <a:lstStyle/>
                    <a:p>
                      <a:pPr>
                        <a:lnSpc>
                          <a:spcPct val="115000"/>
                        </a:lnSpc>
                        <a:spcAft>
                          <a:spcPts val="0"/>
                        </a:spcAft>
                      </a:pPr>
                      <a:r>
                        <a:rPr lang="nb-NO" sz="1800" dirty="0">
                          <a:effectLst/>
                        </a:rPr>
                        <a:t>Totalt        </a:t>
                      </a:r>
                      <a:endParaRPr lang="nn-NO" sz="12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15000"/>
                        </a:lnSpc>
                        <a:spcAft>
                          <a:spcPts val="0"/>
                        </a:spcAft>
                      </a:pPr>
                      <a:r>
                        <a:rPr lang="nb-NO" sz="1800">
                          <a:effectLst/>
                        </a:rPr>
                        <a:t>r²= 44</a:t>
                      </a:r>
                      <a:endParaRPr lang="nn-NO"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15000"/>
                        </a:lnSpc>
                        <a:spcAft>
                          <a:spcPts val="0"/>
                        </a:spcAft>
                      </a:pPr>
                      <a:r>
                        <a:rPr lang="nb-NO" sz="1800">
                          <a:effectLst/>
                        </a:rPr>
                        <a:t>KTI </a:t>
                      </a:r>
                      <a:endParaRPr lang="nn-NO" sz="1200">
                        <a:effectLst/>
                        <a:latin typeface="Times New Roman" panose="02020603050405020304" pitchFamily="18" charset="0"/>
                        <a:ea typeface="Times New Roman" panose="02020603050405020304" pitchFamily="18" charset="0"/>
                      </a:endParaRPr>
                    </a:p>
                  </a:txBody>
                  <a:tcPr marL="44450" marR="44450" marT="0" marB="0" anchor="b"/>
                </a:tc>
                <a:extLst>
                  <a:ext uri="{0D108BD9-81ED-4DB2-BD59-A6C34878D82A}">
                    <a16:rowId xmlns:a16="http://schemas.microsoft.com/office/drawing/2014/main" val="2470836536"/>
                  </a:ext>
                </a:extLst>
              </a:tr>
              <a:tr h="550853">
                <a:tc>
                  <a:txBody>
                    <a:bodyPr/>
                    <a:lstStyle/>
                    <a:p>
                      <a:pPr>
                        <a:lnSpc>
                          <a:spcPct val="115000"/>
                        </a:lnSpc>
                        <a:spcAft>
                          <a:spcPts val="0"/>
                        </a:spcAft>
                      </a:pPr>
                      <a:r>
                        <a:rPr lang="nb-NO" sz="1400">
                          <a:effectLst/>
                        </a:rPr>
                        <a:t>Oppsamlingssystemet</a:t>
                      </a:r>
                      <a:endParaRPr lang="nn-NO"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15000"/>
                        </a:lnSpc>
                        <a:spcAft>
                          <a:spcPts val="0"/>
                        </a:spcAft>
                      </a:pPr>
                      <a:r>
                        <a:rPr lang="nb-NO" sz="1400">
                          <a:effectLst/>
                        </a:rPr>
                        <a:t>0,29</a:t>
                      </a:r>
                      <a:endParaRPr lang="nn-NO"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15000"/>
                        </a:lnSpc>
                        <a:spcAft>
                          <a:spcPts val="0"/>
                        </a:spcAft>
                      </a:pPr>
                      <a:r>
                        <a:rPr lang="nb-NO" sz="1400">
                          <a:effectLst/>
                        </a:rPr>
                        <a:t>75</a:t>
                      </a:r>
                      <a:endParaRPr lang="nn-NO" sz="1200">
                        <a:effectLst/>
                        <a:latin typeface="Times New Roman" panose="02020603050405020304" pitchFamily="18" charset="0"/>
                        <a:ea typeface="Times New Roman" panose="02020603050405020304" pitchFamily="18" charset="0"/>
                      </a:endParaRPr>
                    </a:p>
                  </a:txBody>
                  <a:tcPr marL="44450" marR="44450" marT="0" marB="0" anchor="b"/>
                </a:tc>
                <a:extLst>
                  <a:ext uri="{0D108BD9-81ED-4DB2-BD59-A6C34878D82A}">
                    <a16:rowId xmlns:a16="http://schemas.microsoft.com/office/drawing/2014/main" val="3922234124"/>
                  </a:ext>
                </a:extLst>
              </a:tr>
              <a:tr h="550853">
                <a:tc>
                  <a:txBody>
                    <a:bodyPr/>
                    <a:lstStyle/>
                    <a:p>
                      <a:pPr>
                        <a:lnSpc>
                          <a:spcPct val="115000"/>
                        </a:lnSpc>
                        <a:spcAft>
                          <a:spcPts val="0"/>
                        </a:spcAft>
                      </a:pPr>
                      <a:r>
                        <a:rPr lang="nb-NO" sz="1400">
                          <a:effectLst/>
                        </a:rPr>
                        <a:t>Hentingen av avfallet</a:t>
                      </a:r>
                      <a:endParaRPr lang="nn-NO"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15000"/>
                        </a:lnSpc>
                        <a:spcAft>
                          <a:spcPts val="0"/>
                        </a:spcAft>
                      </a:pPr>
                      <a:r>
                        <a:rPr lang="nb-NO" sz="1400">
                          <a:effectLst/>
                        </a:rPr>
                        <a:t>0,25</a:t>
                      </a:r>
                      <a:endParaRPr lang="nn-NO"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15000"/>
                        </a:lnSpc>
                        <a:spcAft>
                          <a:spcPts val="0"/>
                        </a:spcAft>
                      </a:pPr>
                      <a:r>
                        <a:rPr lang="nb-NO" sz="1400">
                          <a:effectLst/>
                        </a:rPr>
                        <a:t>73</a:t>
                      </a:r>
                      <a:endParaRPr lang="nn-NO" sz="1200">
                        <a:effectLst/>
                        <a:latin typeface="Times New Roman" panose="02020603050405020304" pitchFamily="18" charset="0"/>
                        <a:ea typeface="Times New Roman" panose="02020603050405020304" pitchFamily="18" charset="0"/>
                      </a:endParaRPr>
                    </a:p>
                  </a:txBody>
                  <a:tcPr marL="44450" marR="44450" marT="0" marB="0" anchor="b"/>
                </a:tc>
                <a:extLst>
                  <a:ext uri="{0D108BD9-81ED-4DB2-BD59-A6C34878D82A}">
                    <a16:rowId xmlns:a16="http://schemas.microsoft.com/office/drawing/2014/main" val="3730178754"/>
                  </a:ext>
                </a:extLst>
              </a:tr>
              <a:tr h="550853">
                <a:tc>
                  <a:txBody>
                    <a:bodyPr/>
                    <a:lstStyle/>
                    <a:p>
                      <a:pPr>
                        <a:lnSpc>
                          <a:spcPct val="115000"/>
                        </a:lnSpc>
                        <a:spcAft>
                          <a:spcPts val="0"/>
                        </a:spcAft>
                      </a:pPr>
                      <a:r>
                        <a:rPr lang="nb-NO" sz="1400" dirty="0">
                          <a:effectLst/>
                        </a:rPr>
                        <a:t>Informasjon</a:t>
                      </a:r>
                      <a:endParaRPr lang="nn-NO" sz="12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15000"/>
                        </a:lnSpc>
                        <a:spcAft>
                          <a:spcPts val="0"/>
                        </a:spcAft>
                      </a:pPr>
                      <a:r>
                        <a:rPr lang="nb-NO" sz="1400">
                          <a:effectLst/>
                        </a:rPr>
                        <a:t>0,18</a:t>
                      </a:r>
                      <a:endParaRPr lang="nn-NO"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15000"/>
                        </a:lnSpc>
                        <a:spcAft>
                          <a:spcPts val="0"/>
                        </a:spcAft>
                      </a:pPr>
                      <a:r>
                        <a:rPr lang="nb-NO" sz="1400">
                          <a:effectLst/>
                        </a:rPr>
                        <a:t>78</a:t>
                      </a:r>
                      <a:endParaRPr lang="nn-NO" sz="1200">
                        <a:effectLst/>
                        <a:latin typeface="Times New Roman" panose="02020603050405020304" pitchFamily="18" charset="0"/>
                        <a:ea typeface="Times New Roman" panose="02020603050405020304" pitchFamily="18" charset="0"/>
                      </a:endParaRPr>
                    </a:p>
                  </a:txBody>
                  <a:tcPr marL="44450" marR="44450" marT="0" marB="0" anchor="b"/>
                </a:tc>
                <a:extLst>
                  <a:ext uri="{0D108BD9-81ED-4DB2-BD59-A6C34878D82A}">
                    <a16:rowId xmlns:a16="http://schemas.microsoft.com/office/drawing/2014/main" val="2683012728"/>
                  </a:ext>
                </a:extLst>
              </a:tr>
              <a:tr h="550853">
                <a:tc>
                  <a:txBody>
                    <a:bodyPr/>
                    <a:lstStyle/>
                    <a:p>
                      <a:pPr>
                        <a:lnSpc>
                          <a:spcPct val="115000"/>
                        </a:lnSpc>
                        <a:spcAft>
                          <a:spcPts val="0"/>
                        </a:spcAft>
                      </a:pPr>
                      <a:r>
                        <a:rPr lang="nb-NO" sz="1400">
                          <a:effectLst/>
                        </a:rPr>
                        <a:t>Betjente gjenvinningsstasjoner</a:t>
                      </a:r>
                      <a:endParaRPr lang="nn-NO"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15000"/>
                        </a:lnSpc>
                        <a:spcAft>
                          <a:spcPts val="0"/>
                        </a:spcAft>
                      </a:pPr>
                      <a:r>
                        <a:rPr lang="nb-NO" sz="1400">
                          <a:effectLst/>
                        </a:rPr>
                        <a:t>0,17</a:t>
                      </a:r>
                      <a:endParaRPr lang="nn-NO"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15000"/>
                        </a:lnSpc>
                        <a:spcAft>
                          <a:spcPts val="0"/>
                        </a:spcAft>
                      </a:pPr>
                      <a:r>
                        <a:rPr lang="nb-NO" sz="1400" dirty="0">
                          <a:effectLst/>
                        </a:rPr>
                        <a:t>83</a:t>
                      </a:r>
                      <a:endParaRPr lang="nn-NO" sz="1200" dirty="0">
                        <a:effectLst/>
                        <a:latin typeface="Times New Roman" panose="02020603050405020304" pitchFamily="18" charset="0"/>
                        <a:ea typeface="Times New Roman" panose="02020603050405020304" pitchFamily="18" charset="0"/>
                      </a:endParaRPr>
                    </a:p>
                  </a:txBody>
                  <a:tcPr marL="44450" marR="44450" marT="0" marB="0" anchor="b"/>
                </a:tc>
                <a:extLst>
                  <a:ext uri="{0D108BD9-81ED-4DB2-BD59-A6C34878D82A}">
                    <a16:rowId xmlns:a16="http://schemas.microsoft.com/office/drawing/2014/main" val="4185050292"/>
                  </a:ext>
                </a:extLst>
              </a:tr>
            </a:tbl>
          </a:graphicData>
        </a:graphic>
      </p:graphicFrame>
      <p:sp>
        <p:nvSpPr>
          <p:cNvPr id="5" name="Rektangel 4"/>
          <p:cNvSpPr/>
          <p:nvPr/>
        </p:nvSpPr>
        <p:spPr>
          <a:xfrm>
            <a:off x="1038227" y="4915495"/>
            <a:ext cx="7897811" cy="923330"/>
          </a:xfrm>
          <a:prstGeom prst="rect">
            <a:avLst/>
          </a:prstGeom>
        </p:spPr>
        <p:txBody>
          <a:bodyPr wrap="square">
            <a:spAutoFit/>
          </a:bodyPr>
          <a:lstStyle/>
          <a:p>
            <a:pPr>
              <a:spcAft>
                <a:spcPts val="0"/>
              </a:spcAft>
            </a:pPr>
            <a:r>
              <a:rPr lang="nb-NO" dirty="0">
                <a:latin typeface="Calibri" panose="020F0502020204030204" pitchFamily="34" charset="0"/>
                <a:ea typeface="Times New Roman" panose="02020603050405020304" pitchFamily="18" charset="0"/>
              </a:rPr>
              <a:t>Disse 4 faktorene forklarer 44 % av kundenes tilfredshet, </a:t>
            </a:r>
            <a:r>
              <a:rPr lang="nb-NO" dirty="0" err="1">
                <a:latin typeface="Calibri" panose="020F0502020204030204" pitchFamily="34" charset="0"/>
                <a:ea typeface="Times New Roman" panose="02020603050405020304" pitchFamily="18" charset="0"/>
              </a:rPr>
              <a:t>d.v.s</a:t>
            </a:r>
            <a:r>
              <a:rPr lang="nb-NO" dirty="0">
                <a:latin typeface="Calibri" panose="020F0502020204030204" pitchFamily="34" charset="0"/>
                <a:ea typeface="Times New Roman" panose="02020603050405020304" pitchFamily="18" charset="0"/>
              </a:rPr>
              <a:t>. at 56 % forklares av andre faktorer enn denne undersøkelsen kartlegger. Forklaringskraften for modellen vurderes som god.</a:t>
            </a:r>
            <a:endParaRPr lang="nn-NO"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912697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b="1" dirty="0" smtClean="0"/>
              <a:t>Er undersøkinga representativ ? Ja. Mange avfall selskap er med i </a:t>
            </a:r>
            <a:r>
              <a:rPr lang="nb-NO" b="1" dirty="0" err="1" smtClean="0"/>
              <a:t>samanlikningsgrunnlaget</a:t>
            </a:r>
            <a:r>
              <a:rPr lang="nb-NO" b="1" dirty="0" smtClean="0"/>
              <a:t>. </a:t>
            </a:r>
            <a:endParaRPr lang="nn-NO" b="1" dirty="0"/>
          </a:p>
        </p:txBody>
      </p:sp>
      <p:sp>
        <p:nvSpPr>
          <p:cNvPr id="3" name="Plassholder for innhold 2"/>
          <p:cNvSpPr>
            <a:spLocks noGrp="1"/>
          </p:cNvSpPr>
          <p:nvPr>
            <p:ph idx="1"/>
          </p:nvPr>
        </p:nvSpPr>
        <p:spPr/>
        <p:txBody>
          <a:bodyPr>
            <a:normAutofit fontScale="92500" lnSpcReduction="10000"/>
          </a:bodyPr>
          <a:lstStyle/>
          <a:p>
            <a:pPr lvl="0"/>
            <a:r>
              <a:rPr lang="nb-NO" dirty="0" smtClean="0"/>
              <a:t>ROAF, </a:t>
            </a:r>
            <a:r>
              <a:rPr lang="nb-NO" dirty="0" err="1" smtClean="0"/>
              <a:t>Sirkula</a:t>
            </a:r>
            <a:r>
              <a:rPr lang="nb-NO" dirty="0" smtClean="0"/>
              <a:t>, Avfall </a:t>
            </a:r>
            <a:r>
              <a:rPr lang="nb-NO" dirty="0"/>
              <a:t>Sør </a:t>
            </a:r>
            <a:r>
              <a:rPr lang="nb-NO" dirty="0" smtClean="0"/>
              <a:t>, FIAS, Fredrikstad </a:t>
            </a:r>
            <a:r>
              <a:rPr lang="nb-NO" dirty="0"/>
              <a:t>kommune </a:t>
            </a:r>
            <a:r>
              <a:rPr lang="nb-NO" dirty="0" smtClean="0"/>
              <a:t>, GLØR,. HRA, </a:t>
            </a:r>
            <a:r>
              <a:rPr lang="nb-NO" dirty="0" err="1" smtClean="0"/>
              <a:t>RiG</a:t>
            </a:r>
            <a:r>
              <a:rPr lang="nb-NO" dirty="0" smtClean="0"/>
              <a:t>, </a:t>
            </a:r>
            <a:r>
              <a:rPr lang="nb-NO" dirty="0" err="1" smtClean="0"/>
              <a:t>RfD</a:t>
            </a:r>
            <a:r>
              <a:rPr lang="nb-NO" dirty="0" smtClean="0"/>
              <a:t>, Agder </a:t>
            </a:r>
            <a:r>
              <a:rPr lang="nb-NO" dirty="0"/>
              <a:t>Renovasjon </a:t>
            </a:r>
            <a:r>
              <a:rPr lang="nb-NO" dirty="0" smtClean="0"/>
              <a:t>, HIM, SIM, NGIR, ÅRIM, VØR </a:t>
            </a:r>
            <a:r>
              <a:rPr lang="nb-NO" dirty="0"/>
              <a:t>(n=200</a:t>
            </a:r>
            <a:r>
              <a:rPr lang="nb-NO" dirty="0" smtClean="0"/>
              <a:t>), RIR,  Fosen Renovasjon, SHMIL, Trondheim Renholdsverk, Steinkjer </a:t>
            </a:r>
            <a:r>
              <a:rPr lang="nb-NO" dirty="0"/>
              <a:t>kommune </a:t>
            </a:r>
            <a:r>
              <a:rPr lang="nb-NO" dirty="0" smtClean="0"/>
              <a:t>, VKR, IR, MNA, </a:t>
            </a:r>
            <a:r>
              <a:rPr lang="nb-NO" dirty="0" err="1" smtClean="0"/>
              <a:t>ReMidt</a:t>
            </a:r>
            <a:r>
              <a:rPr lang="nb-NO" dirty="0" smtClean="0"/>
              <a:t> , Horisont , Senja Avfall, MGR , Sarpsborg </a:t>
            </a:r>
            <a:r>
              <a:rPr lang="nb-NO" dirty="0"/>
              <a:t>kommune </a:t>
            </a:r>
            <a:r>
              <a:rPr lang="nb-NO" dirty="0" smtClean="0"/>
              <a:t>, IHM, HRS , SØIR </a:t>
            </a:r>
            <a:endParaRPr lang="nn-NO" dirty="0"/>
          </a:p>
          <a:p>
            <a:r>
              <a:rPr lang="nb-NO" dirty="0" smtClean="0"/>
              <a:t>Undersøkelsen </a:t>
            </a:r>
            <a:r>
              <a:rPr lang="nb-NO" dirty="0"/>
              <a:t>er gjennomført i ukene 11-17, 2020. All datainnsamling er gjennomført </a:t>
            </a:r>
            <a:r>
              <a:rPr lang="nb-NO" dirty="0" smtClean="0"/>
              <a:t>pr</a:t>
            </a:r>
            <a:r>
              <a:rPr lang="nb-NO" dirty="0"/>
              <a:t>. telefon. Totalt er det gjennomført 10100 intervjuer. </a:t>
            </a:r>
            <a:endParaRPr lang="nn-NO" dirty="0"/>
          </a:p>
          <a:p>
            <a:endParaRPr lang="nn-NO" dirty="0"/>
          </a:p>
          <a:p>
            <a:r>
              <a:rPr lang="nb-NO" dirty="0"/>
              <a:t>Statistisk feilmargin for utvalget i sin helhet er på +/- 1 prosent. Ved nedbrytning pr. renovasjonsselskap/kommune er statistisk feilmargin på +/- 7,1 prosent (N=200), +/- 5 prosent (N=400), +/- 4,1 prosent (N=600), +/- 3,2 prosent (N=1000). </a:t>
            </a:r>
            <a:endParaRPr lang="nn-NO" dirty="0"/>
          </a:p>
          <a:p>
            <a:endParaRPr lang="nn-NO" dirty="0"/>
          </a:p>
          <a:p>
            <a:endParaRPr lang="nn-NO" dirty="0"/>
          </a:p>
        </p:txBody>
      </p:sp>
    </p:spTree>
    <p:extLst>
      <p:ext uri="{BB962C8B-B14F-4D97-AF65-F5344CB8AC3E}">
        <p14:creationId xmlns:p14="http://schemas.microsoft.com/office/powerpoint/2010/main" val="20009008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b="1" dirty="0" smtClean="0"/>
              <a:t>Resultata i undersøkinga.</a:t>
            </a:r>
            <a:endParaRPr lang="nn-NO" b="1" dirty="0"/>
          </a:p>
        </p:txBody>
      </p:sp>
      <p:sp>
        <p:nvSpPr>
          <p:cNvPr id="3" name="Plassholder for innhold 2"/>
          <p:cNvSpPr>
            <a:spLocks noGrp="1"/>
          </p:cNvSpPr>
          <p:nvPr>
            <p:ph sz="half" idx="1"/>
          </p:nvPr>
        </p:nvSpPr>
        <p:spPr>
          <a:xfrm>
            <a:off x="838199" y="1825625"/>
            <a:ext cx="10696575" cy="4351338"/>
          </a:xfrm>
        </p:spPr>
        <p:txBody>
          <a:bodyPr>
            <a:normAutofit fontScale="92500" lnSpcReduction="10000"/>
          </a:bodyPr>
          <a:lstStyle/>
          <a:p>
            <a:r>
              <a:rPr lang="nb-NO" b="1" dirty="0" smtClean="0"/>
              <a:t>        1: svært </a:t>
            </a:r>
            <a:r>
              <a:rPr lang="nb-NO" b="1" dirty="0"/>
              <a:t>misfornøyd / svært dårlig	    </a:t>
            </a:r>
            <a:r>
              <a:rPr lang="nb-NO" b="1" dirty="0" smtClean="0"/>
              <a:t>	  0 </a:t>
            </a:r>
            <a:r>
              <a:rPr lang="nb-NO" b="1" dirty="0"/>
              <a:t>poeng</a:t>
            </a:r>
            <a:endParaRPr lang="nn-NO" dirty="0"/>
          </a:p>
          <a:p>
            <a:r>
              <a:rPr lang="nb-NO" b="1" dirty="0"/>
              <a:t>	2: misfornøyd / dårlig		  </a:t>
            </a:r>
            <a:r>
              <a:rPr lang="nb-NO" b="1" dirty="0" smtClean="0"/>
              <a:t>	</a:t>
            </a:r>
            <a:r>
              <a:rPr lang="nb-NO" b="1" dirty="0" smtClean="0"/>
              <a:t>25 </a:t>
            </a:r>
            <a:r>
              <a:rPr lang="nb-NO" b="1" dirty="0"/>
              <a:t>poeng</a:t>
            </a:r>
            <a:endParaRPr lang="nn-NO" dirty="0"/>
          </a:p>
          <a:p>
            <a:r>
              <a:rPr lang="nb-NO" b="1" dirty="0"/>
              <a:t>	3: middels fornøyd / verken eller	  </a:t>
            </a:r>
            <a:r>
              <a:rPr lang="nb-NO" b="1" dirty="0" smtClean="0"/>
              <a:t>	50 </a:t>
            </a:r>
            <a:r>
              <a:rPr lang="nb-NO" b="1" dirty="0"/>
              <a:t>poeng</a:t>
            </a:r>
            <a:endParaRPr lang="nn-NO" dirty="0"/>
          </a:p>
          <a:p>
            <a:r>
              <a:rPr lang="nb-NO" b="1" dirty="0"/>
              <a:t>	4: fornøyd / bra			  </a:t>
            </a:r>
            <a:r>
              <a:rPr lang="nb-NO" b="1" dirty="0" smtClean="0"/>
              <a:t>	75 </a:t>
            </a:r>
            <a:r>
              <a:rPr lang="nb-NO" b="1" dirty="0"/>
              <a:t>poeng</a:t>
            </a:r>
            <a:endParaRPr lang="nn-NO" dirty="0"/>
          </a:p>
          <a:p>
            <a:r>
              <a:rPr lang="nb-NO" b="1" dirty="0"/>
              <a:t>	5: svært fornøyd / svært bra	</a:t>
            </a:r>
            <a:r>
              <a:rPr lang="nb-NO" b="1" dirty="0"/>
              <a:t> </a:t>
            </a:r>
            <a:r>
              <a:rPr lang="nb-NO" b="1" dirty="0" smtClean="0"/>
              <a:t>         </a:t>
            </a:r>
            <a:r>
              <a:rPr lang="nb-NO" b="1" dirty="0" smtClean="0"/>
              <a:t>100 </a:t>
            </a:r>
            <a:r>
              <a:rPr lang="nb-NO" b="1" dirty="0"/>
              <a:t>poeng</a:t>
            </a:r>
            <a:endParaRPr lang="nn-NO" dirty="0"/>
          </a:p>
          <a:p>
            <a:endParaRPr lang="nb-NO" dirty="0"/>
          </a:p>
          <a:p>
            <a:r>
              <a:rPr lang="nb-NO" dirty="0" err="1" smtClean="0"/>
              <a:t>Norfakta</a:t>
            </a:r>
            <a:r>
              <a:rPr lang="nb-NO" dirty="0" smtClean="0"/>
              <a:t>: VØR </a:t>
            </a:r>
            <a:r>
              <a:rPr lang="nb-NO" dirty="0"/>
              <a:t>oppnår i denne målingen en total ureflektert og total reflektert tilfredshet på henholdsvis 78/76 poeng. Dette er om lag på gjennomsnittet sammenliknet med tilsvarende undersøkelser </a:t>
            </a:r>
            <a:r>
              <a:rPr lang="nb-NO" dirty="0" err="1"/>
              <a:t>Norfakta</a:t>
            </a:r>
            <a:r>
              <a:rPr lang="nb-NO" dirty="0"/>
              <a:t> har gjennomført det siste året. </a:t>
            </a:r>
            <a:endParaRPr lang="nn-NO" dirty="0"/>
          </a:p>
          <a:p>
            <a:endParaRPr lang="nn-NO" dirty="0"/>
          </a:p>
          <a:p>
            <a:endParaRPr lang="nn-NO" dirty="0"/>
          </a:p>
        </p:txBody>
      </p:sp>
    </p:spTree>
    <p:extLst>
      <p:ext uri="{BB962C8B-B14F-4D97-AF65-F5344CB8AC3E}">
        <p14:creationId xmlns:p14="http://schemas.microsoft.com/office/powerpoint/2010/main" val="38191571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smtClean="0"/>
              <a:t>Oppsamlingssystem og henting</a:t>
            </a:r>
            <a:endParaRPr lang="nn-NO" dirty="0"/>
          </a:p>
        </p:txBody>
      </p:sp>
      <p:sp>
        <p:nvSpPr>
          <p:cNvPr id="3" name="Plassholder for innhold 2"/>
          <p:cNvSpPr>
            <a:spLocks noGrp="1"/>
          </p:cNvSpPr>
          <p:nvPr>
            <p:ph idx="1"/>
          </p:nvPr>
        </p:nvSpPr>
        <p:spPr>
          <a:xfrm>
            <a:off x="838200" y="1557196"/>
            <a:ext cx="10515600" cy="4619767"/>
          </a:xfrm>
        </p:spPr>
        <p:txBody>
          <a:bodyPr/>
          <a:lstStyle/>
          <a:p>
            <a:r>
              <a:rPr lang="nb-NO" dirty="0"/>
              <a:t>Kundene er fornøyde med oppsamlingssystemet for daglig avfall (75 poeng). Mest nevnte årsak til at kundene evt. er misfornøyde; </a:t>
            </a:r>
            <a:r>
              <a:rPr lang="nb-NO" i="1" dirty="0"/>
              <a:t>tar for mye plass.</a:t>
            </a:r>
            <a:r>
              <a:rPr lang="nb-NO" dirty="0"/>
              <a:t> </a:t>
            </a:r>
            <a:endParaRPr lang="nb-NO" dirty="0" smtClean="0"/>
          </a:p>
          <a:p>
            <a:r>
              <a:rPr lang="nb-NO" dirty="0"/>
              <a:t>Kundene er tilfredse med </a:t>
            </a:r>
            <a:r>
              <a:rPr lang="nb-NO" i="1" dirty="0"/>
              <a:t>hentingen av det daglige avfallet (73 poeng).</a:t>
            </a:r>
            <a:r>
              <a:rPr lang="nb-NO" dirty="0"/>
              <a:t> Mest nevnte årsak til man evt. er misfornøyd; </a:t>
            </a:r>
            <a:r>
              <a:rPr lang="nb-NO" i="1" dirty="0"/>
              <a:t>avfallet hentes for sjelden.</a:t>
            </a:r>
            <a:endParaRPr lang="nn-NO" dirty="0"/>
          </a:p>
          <a:p>
            <a:r>
              <a:rPr lang="nb-NO" dirty="0"/>
              <a:t>Om lag 7 av 10 kunder har benyttet seg av muligheten til å levere inn større ting eller større mengder avfall til VØR sine betjente gjenvinningsstasjoner. Kundene er meget tilfredse med denne ordningen (83 poeng). </a:t>
            </a:r>
          </a:p>
        </p:txBody>
      </p:sp>
    </p:spTree>
    <p:extLst>
      <p:ext uri="{BB962C8B-B14F-4D97-AF65-F5344CB8AC3E}">
        <p14:creationId xmlns:p14="http://schemas.microsoft.com/office/powerpoint/2010/main" val="31735387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28675" y="546100"/>
            <a:ext cx="10515600" cy="1325563"/>
          </a:xfrm>
        </p:spPr>
        <p:txBody>
          <a:bodyPr>
            <a:normAutofit fontScale="90000"/>
          </a:bodyPr>
          <a:lstStyle/>
          <a:p>
            <a:pPr algn="ctr">
              <a:lnSpc>
                <a:spcPct val="100000"/>
              </a:lnSpc>
            </a:pPr>
            <a:r>
              <a:rPr lang="nb-NO" sz="5300" b="1" dirty="0" smtClean="0"/>
              <a:t>Kommunikasjon:</a:t>
            </a:r>
            <a:r>
              <a:rPr lang="nb-NO" sz="3200" b="1" dirty="0" smtClean="0"/>
              <a:t/>
            </a:r>
            <a:br>
              <a:rPr lang="nb-NO" sz="3200" b="1" dirty="0" smtClean="0"/>
            </a:br>
            <a:r>
              <a:rPr lang="nb-NO" sz="3200" b="1" dirty="0" smtClean="0"/>
              <a:t/>
            </a:r>
            <a:br>
              <a:rPr lang="nb-NO" sz="3200" b="1" dirty="0" smtClean="0"/>
            </a:br>
            <a:endParaRPr lang="nb-NO" sz="3600" b="1" dirty="0"/>
          </a:p>
        </p:txBody>
      </p:sp>
      <p:sp>
        <p:nvSpPr>
          <p:cNvPr id="3" name="Plassholder for innhold 2"/>
          <p:cNvSpPr>
            <a:spLocks noGrp="1"/>
          </p:cNvSpPr>
          <p:nvPr>
            <p:ph idx="1"/>
          </p:nvPr>
        </p:nvSpPr>
        <p:spPr>
          <a:xfrm>
            <a:off x="819150" y="1400175"/>
            <a:ext cx="10515600" cy="5229225"/>
          </a:xfrm>
        </p:spPr>
        <p:txBody>
          <a:bodyPr>
            <a:normAutofit/>
          </a:bodyPr>
          <a:lstStyle/>
          <a:p>
            <a:r>
              <a:rPr lang="nb-NO" dirty="0"/>
              <a:t>Om lag 3 av 10 kunder oppgir at de har kjennskap til hva som skjer med avfallet etter at det er samlet inn. Kundene er middels tilfredse med sluttbehandlingen av avfallet (65 poeng). Årsaker nevnt til at man evt. er misfornøyd; </a:t>
            </a:r>
            <a:r>
              <a:rPr lang="nb-NO" i="1" dirty="0"/>
              <a:t>for lite gjenvinning og gjenbruk, lite miljøvennlig, kjører avfallet til Sverige, plast i matavfallet </a:t>
            </a:r>
            <a:r>
              <a:rPr lang="nb-NO" dirty="0"/>
              <a:t>samt </a:t>
            </a:r>
            <a:r>
              <a:rPr lang="nb-NO" i="1" dirty="0"/>
              <a:t>vi sorterer men avfallet blir blandet etterpå.</a:t>
            </a:r>
            <a:endParaRPr lang="nn-NO" dirty="0"/>
          </a:p>
          <a:p>
            <a:r>
              <a:rPr lang="nb-NO" dirty="0"/>
              <a:t>Om 6 av 10 kunder har vært i kontakt med VØR. Kundene er fornøyde med responsen (78 poeng</a:t>
            </a:r>
            <a:r>
              <a:rPr lang="nb-NO" dirty="0" smtClean="0"/>
              <a:t>).</a:t>
            </a:r>
          </a:p>
          <a:p>
            <a:r>
              <a:rPr lang="nb-NO" dirty="0"/>
              <a:t>Om lag 7 av 10 kunder har lagt merke til faktura for betaling av renovasjonstjenestene. Kundene er tilfredse med betalingsopplegget (76 poeng)</a:t>
            </a:r>
            <a:r>
              <a:rPr lang="nb-NO" dirty="0" smtClean="0"/>
              <a:t> </a:t>
            </a:r>
          </a:p>
          <a:p>
            <a:endParaRPr lang="nb-NO" dirty="0" smtClean="0"/>
          </a:p>
          <a:p>
            <a:endParaRPr lang="nb-NO" dirty="0" smtClean="0"/>
          </a:p>
          <a:p>
            <a:endParaRPr lang="nb-NO" dirty="0" smtClean="0"/>
          </a:p>
          <a:p>
            <a:pPr marL="0" indent="0">
              <a:buNone/>
            </a:pPr>
            <a:endParaRPr lang="nb-NO" dirty="0" smtClean="0"/>
          </a:p>
          <a:p>
            <a:pPr>
              <a:buNone/>
            </a:pPr>
            <a:endParaRPr lang="nb-NO" dirty="0" smtClean="0"/>
          </a:p>
          <a:p>
            <a:pPr>
              <a:buNone/>
            </a:pPr>
            <a:endParaRPr lang="nb-NO" dirty="0" smtClean="0"/>
          </a:p>
          <a:p>
            <a:pPr>
              <a:buNone/>
            </a:pPr>
            <a:endParaRPr lang="nb-NO" dirty="0" smtClean="0"/>
          </a:p>
          <a:p>
            <a:pPr>
              <a:buNone/>
            </a:pPr>
            <a:endParaRPr lang="nb-NO" dirty="0" smtClean="0"/>
          </a:p>
          <a:p>
            <a:pPr>
              <a:buNone/>
            </a:pPr>
            <a:endParaRPr lang="nb-NO"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err="1" smtClean="0"/>
              <a:t>Prisar</a:t>
            </a:r>
            <a:endParaRPr lang="nn-NO" b="1" dirty="0"/>
          </a:p>
        </p:txBody>
      </p:sp>
      <p:sp>
        <p:nvSpPr>
          <p:cNvPr id="3" name="Plassholder for innhold 2"/>
          <p:cNvSpPr>
            <a:spLocks noGrp="1"/>
          </p:cNvSpPr>
          <p:nvPr>
            <p:ph idx="1"/>
          </p:nvPr>
        </p:nvSpPr>
        <p:spPr/>
        <p:txBody>
          <a:bodyPr>
            <a:normAutofit/>
          </a:bodyPr>
          <a:lstStyle/>
          <a:p>
            <a:r>
              <a:rPr lang="nb-NO" dirty="0"/>
              <a:t>Om lag halvparten av kundene mener at de betaler mellom kr 2.000 og kr 5.000. Kundene er </a:t>
            </a:r>
            <a:r>
              <a:rPr lang="nb-NO" i="1" dirty="0"/>
              <a:t>ikke </a:t>
            </a:r>
            <a:r>
              <a:rPr lang="nb-NO" dirty="0"/>
              <a:t>tilfredse med prisene (52 poeng). </a:t>
            </a:r>
            <a:endParaRPr lang="nb-NO" dirty="0" smtClean="0"/>
          </a:p>
          <a:p>
            <a:r>
              <a:rPr lang="nb-NO" dirty="0" smtClean="0"/>
              <a:t>Viktigste </a:t>
            </a:r>
            <a:r>
              <a:rPr lang="nb-NO" dirty="0"/>
              <a:t>årsak nevnt for at man evt. er misfornøyd er rett og slett </a:t>
            </a:r>
            <a:r>
              <a:rPr lang="nb-NO" i="1" dirty="0"/>
              <a:t>for dyrt</a:t>
            </a:r>
            <a:r>
              <a:rPr lang="nb-NO" i="1" dirty="0" smtClean="0"/>
              <a:t>.</a:t>
            </a:r>
          </a:p>
          <a:p>
            <a:endParaRPr lang="nn-NO" dirty="0"/>
          </a:p>
        </p:txBody>
      </p:sp>
    </p:spTree>
    <p:extLst>
      <p:ext uri="{BB962C8B-B14F-4D97-AF65-F5344CB8AC3E}">
        <p14:creationId xmlns:p14="http://schemas.microsoft.com/office/powerpoint/2010/main" val="19232137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6837</TotalTime>
  <Words>1563</Words>
  <Application>Microsoft Office PowerPoint</Application>
  <PresentationFormat>Widescreen</PresentationFormat>
  <Paragraphs>118</Paragraphs>
  <Slides>39</Slides>
  <Notes>5</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39</vt:i4>
      </vt:variant>
    </vt:vector>
  </HeadingPairs>
  <TitlesOfParts>
    <vt:vector size="44" baseType="lpstr">
      <vt:lpstr>Arial</vt:lpstr>
      <vt:lpstr>Calibri</vt:lpstr>
      <vt:lpstr>Calibri Light</vt:lpstr>
      <vt:lpstr>Times New Roman</vt:lpstr>
      <vt:lpstr>Office-tema</vt:lpstr>
      <vt:lpstr>PowerPoint-presentasjon</vt:lpstr>
      <vt:lpstr>Kundetilfredsheit undersøking (Kti))</vt:lpstr>
      <vt:lpstr>Kva inngår i undersøkinga ?</vt:lpstr>
      <vt:lpstr>Regresjonsmodell - kundetilfredshet VØR</vt:lpstr>
      <vt:lpstr>Er undersøkinga representativ ? Ja. Mange avfall selskap er med i samanlikningsgrunnlaget. </vt:lpstr>
      <vt:lpstr>Resultata i undersøkinga.</vt:lpstr>
      <vt:lpstr>Oppsamlingssystem og henting</vt:lpstr>
      <vt:lpstr>Kommunikasjon:  </vt:lpstr>
      <vt:lpstr>Prisar</vt:lpstr>
      <vt:lpstr>Tilleggs-spørsmål</vt:lpstr>
      <vt:lpstr>Andre spørsmål – oppsummert.</vt:lpstr>
      <vt:lpstr>Så til dei interessante detaljane.</vt:lpstr>
      <vt:lpstr>Spørretekst: Hvor fornøyd eller misfornøyd er du med den jobben som selskapet gjør  – totalt sett?  Liten forbedring siden 2018; kundene er totalt sett fornøyde</vt:lpstr>
      <vt:lpstr>Spørretekst: Hvor fornøyd eller misfornøyd er du med oppsamlingssystemet for husholdningsavfallet for din bolig? Liten forbedring; kundene er fornøyde med oppsamlingssystemet </vt:lpstr>
      <vt:lpstr> Spørretekst: Hva er de viktigste årsakene til at du er misfornøyd med oppsamlingssystemet? Mest nevnt; tar for mye plass  </vt:lpstr>
      <vt:lpstr>Oppsamlingssystemet ! Annet :</vt:lpstr>
      <vt:lpstr> Spørretekst: Hvor fornøyd eller misfornøyd er du generelt sett med hentingen av det daglige husholdningsavfallet? Liten nedgang; kundene er imidlertid fortsatt fornøyde </vt:lpstr>
      <vt:lpstr>Spørretekst: Hva er de viktigste årsakene til at du er misfornøyd med hentingen av avfallet? </vt:lpstr>
      <vt:lpstr>Årsak til at ein er misnøgd.</vt:lpstr>
      <vt:lpstr>Spørretekst: Det er mulig å levere inn større ting eller større mengder du vil kaste til renovasjonsselskapets/kommunens betjente gjenvinningsstasjoner. Har du benyttet deg av denne muligheten det siste året? Om lag 7 av 10 har benyttet seg av gjenvinningsstasjonene </vt:lpstr>
      <vt:lpstr>Spørretekst: Hvor fornøyd eller misfornøyd er du med innlevering av avfall til renovasjonsselskapets gjenvinningsstasjoner? Forbedring siden 2018; kundene er meget tilfredse </vt:lpstr>
      <vt:lpstr> Spørretekst: Har du kjennskap til hva som skjer med avfallet som mottas av renovasjonsselskapet; d.v.s. sluttbehandlingen av avfallet? Om lag 3 av 10 har kunnskap om sluttbehandlingen av avfallet  </vt:lpstr>
      <vt:lpstr>Hvor fornøyd eller misfornøyd er du med renovasjonsselskapets sluttbehandling av avfallet etter at det er samlet sammen; d.v.s. gjenbruk, materialgjenvinning, energigjenvinning osv.?  Forbedring; kundene er fortsatt middels tilfredse med sluttbehandlingen </vt:lpstr>
      <vt:lpstr>Har du eller noen andre i din husstand vært i kontakt med renovasjonsselskapet i forbindelse med henvendelser vedrørende avfallshåndteringen?  6 av 10 kunder har vært i kontakt med VØR </vt:lpstr>
      <vt:lpstr>Hvor fornøyd eller misfornøyd er du generelt med responsen fra renovasjonsselskapet når det gjelder dine henvendelser?  På tross av nedgang; kundene er fortsatt fornøyde med responsen</vt:lpstr>
      <vt:lpstr>Kan du huske å ha mottatt informasjon fra renovasjonsselskapet om avfallsordningen det siste året? 9 av 10 kan huske å ha mottatt informasjon fra VØR </vt:lpstr>
      <vt:lpstr>Hvor fornøyd eller misfornøyd er du generelt med informasjonen fra renovasjonsselskapet om avfallsordningen? Liten forbedring; kundene er tilfredse med informasjonen </vt:lpstr>
      <vt:lpstr>Har du lagt merke til fakturaen for betaling av renovasjonstjenestene?  7 av 10 kunder har lagt merke til fakturaen</vt:lpstr>
      <vt:lpstr>Hvor fornøyd eller misfornøyd er du med betalingsopplegget for renovasjonstjenestene?  Forbedring siden 2018; kundene er tilfredse med betalingsopplegget </vt:lpstr>
      <vt:lpstr>Omtrent hvor mye betaler du for avfallstjenestene pr. år? Om lag halvparten mener at de betaler mellom kr 2.000 og 5.000</vt:lpstr>
      <vt:lpstr>Hvor fornøyd eller misfornøyd er du med prisene på renovasjonstjenestene?  Nedgang; kundene er ikke fornøyde med prisene </vt:lpstr>
      <vt:lpstr>Hva er de viktigste årsakene til at du er misfornøyd med prisene på avfallstjenestene?</vt:lpstr>
      <vt:lpstr>Hva slags farlig avfall har du i husholdet ditt?</vt:lpstr>
      <vt:lpstr>Hvordan kan VØR best legge til rette for at mer farlig avfall blir samlet inn?</vt:lpstr>
      <vt:lpstr>Hvordan kvittet du deg sist gang med elektrisk avfall slik som mobiltelefon, hvitevarer, TV\datamaskin\radio, lamper eller andre lys? </vt:lpstr>
      <vt:lpstr>Det er mulig å levere tekstil og sko i tekstilcontainere som er plassert rundt i kommunen og på miljøstasjonen. Har du benyttet deg av denne muligheten det siste året? 7 av 10 kunder har benyttet seg av denne muligheten</vt:lpstr>
      <vt:lpstr>Frem mot 2025 vil det bli økt fokus på sortering og materialgjenvinning av tekstil fra husholdninger. Hvor interessert er du i en egen innsamlingsordning for tekstil?  7 av 10 er interessert i en egen innsamlingsordning for tekstil</vt:lpstr>
      <vt:lpstr>For å nå framtidige materialgjenvinningsmål må stadig mer avfall sorteres i husholdninger. Dette gjelder også plastemballasje. Hvor interessert er du i en egen beholder for plastemballasje?  7 av 10 er interessert i en egen beholder for plastemballasje</vt:lpstr>
      <vt:lpstr>Hva tror du skal til for at folk skal kildesortere mer avfall hjemme?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Ingvild Mork</dc:creator>
  <cp:lastModifiedBy>Petter Bjørdal</cp:lastModifiedBy>
  <cp:revision>535</cp:revision>
  <dcterms:created xsi:type="dcterms:W3CDTF">2014-12-11T11:10:31Z</dcterms:created>
  <dcterms:modified xsi:type="dcterms:W3CDTF">2020-06-04T08:14:44Z</dcterms:modified>
</cp:coreProperties>
</file>